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32"/>
  </p:notesMasterIdLst>
  <p:sldIdLst>
    <p:sldId id="256" r:id="rId2"/>
    <p:sldId id="266" r:id="rId3"/>
    <p:sldId id="258" r:id="rId4"/>
    <p:sldId id="262" r:id="rId5"/>
    <p:sldId id="345" r:id="rId6"/>
    <p:sldId id="364" r:id="rId7"/>
    <p:sldId id="363" r:id="rId8"/>
    <p:sldId id="347" r:id="rId9"/>
    <p:sldId id="346" r:id="rId10"/>
    <p:sldId id="348" r:id="rId11"/>
    <p:sldId id="350" r:id="rId12"/>
    <p:sldId id="351" r:id="rId13"/>
    <p:sldId id="352" r:id="rId14"/>
    <p:sldId id="259" r:id="rId15"/>
    <p:sldId id="353" r:id="rId16"/>
    <p:sldId id="354" r:id="rId17"/>
    <p:sldId id="355" r:id="rId18"/>
    <p:sldId id="311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5" r:id="rId27"/>
    <p:sldId id="366" r:id="rId28"/>
    <p:sldId id="367" r:id="rId29"/>
    <p:sldId id="267" r:id="rId30"/>
    <p:sldId id="368" r:id="rId3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Livvic" pitchFamily="2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bold r:id="rId42"/>
      <p:italic r:id="rId43"/>
      <p:boldItalic r:id="rId44"/>
    </p:embeddedFont>
    <p:embeddedFont>
      <p:font typeface="Squada One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942AF0-443A-40CF-A4FB-78492F9857E8}">
  <a:tblStyle styleId="{8D942AF0-443A-40CF-A4FB-78492F985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494" y="-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>
          <a:extLst>
            <a:ext uri="{FF2B5EF4-FFF2-40B4-BE49-F238E27FC236}">
              <a16:creationId xmlns:a16="http://schemas.microsoft.com/office/drawing/2014/main" id="{0CCB9749-6318-8730-ED42-20AB213B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39e485748_0_50:notes">
            <a:extLst>
              <a:ext uri="{FF2B5EF4-FFF2-40B4-BE49-F238E27FC236}">
                <a16:creationId xmlns:a16="http://schemas.microsoft.com/office/drawing/2014/main" id="{96241FE4-C686-92F6-4184-F53D16102C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39e485748_0_50:notes">
            <a:extLst>
              <a:ext uri="{FF2B5EF4-FFF2-40B4-BE49-F238E27FC236}">
                <a16:creationId xmlns:a16="http://schemas.microsoft.com/office/drawing/2014/main" id="{19A15FF0-E7BE-6D82-9713-B6B74EAAA2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461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>
          <a:extLst>
            <a:ext uri="{FF2B5EF4-FFF2-40B4-BE49-F238E27FC236}">
              <a16:creationId xmlns:a16="http://schemas.microsoft.com/office/drawing/2014/main" id="{DE8EFB4A-A4FB-A2DA-1558-E890EDA6A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a39e485748_0_180:notes">
            <a:extLst>
              <a:ext uri="{FF2B5EF4-FFF2-40B4-BE49-F238E27FC236}">
                <a16:creationId xmlns:a16="http://schemas.microsoft.com/office/drawing/2014/main" id="{13C1D758-DB21-D380-15EF-FAA528809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a39e485748_0_180:notes">
            <a:extLst>
              <a:ext uri="{FF2B5EF4-FFF2-40B4-BE49-F238E27FC236}">
                <a16:creationId xmlns:a16="http://schemas.microsoft.com/office/drawing/2014/main" id="{A07CEA57-D674-38D1-085F-7A7EB79F1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126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>
          <a:extLst>
            <a:ext uri="{FF2B5EF4-FFF2-40B4-BE49-F238E27FC236}">
              <a16:creationId xmlns:a16="http://schemas.microsoft.com/office/drawing/2014/main" id="{4C6CBCAE-938C-EC86-61FC-809CD50B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a39e485748_0_180:notes">
            <a:extLst>
              <a:ext uri="{FF2B5EF4-FFF2-40B4-BE49-F238E27FC236}">
                <a16:creationId xmlns:a16="http://schemas.microsoft.com/office/drawing/2014/main" id="{E1A8456E-592E-3425-B955-FFD50D2E6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a39e485748_0_180:notes">
            <a:extLst>
              <a:ext uri="{FF2B5EF4-FFF2-40B4-BE49-F238E27FC236}">
                <a16:creationId xmlns:a16="http://schemas.microsoft.com/office/drawing/2014/main" id="{AB14E3DD-EAA9-035A-383F-632DE312E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610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>
          <a:extLst>
            <a:ext uri="{FF2B5EF4-FFF2-40B4-BE49-F238E27FC236}">
              <a16:creationId xmlns:a16="http://schemas.microsoft.com/office/drawing/2014/main" id="{41159ADF-611D-EBC1-BF6F-7C90AB67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a39e485748_0_180:notes">
            <a:extLst>
              <a:ext uri="{FF2B5EF4-FFF2-40B4-BE49-F238E27FC236}">
                <a16:creationId xmlns:a16="http://schemas.microsoft.com/office/drawing/2014/main" id="{5DC93269-E55B-8B9D-32D5-BF41011127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a39e485748_0_180:notes">
            <a:extLst>
              <a:ext uri="{FF2B5EF4-FFF2-40B4-BE49-F238E27FC236}">
                <a16:creationId xmlns:a16="http://schemas.microsoft.com/office/drawing/2014/main" id="{C2916F7B-68E1-C0AA-7E4E-A4903FF7E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11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9f7b1142c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9f7b1142c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362E3D9E-AD56-1226-CE2D-DBE4D60A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F0508293-6549-0763-9841-5C1A9407CF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A82CFB80-EBEB-B190-9382-99352D174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533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>
          <a:extLst>
            <a:ext uri="{FF2B5EF4-FFF2-40B4-BE49-F238E27FC236}">
              <a16:creationId xmlns:a16="http://schemas.microsoft.com/office/drawing/2014/main" id="{F062A5C6-2D5B-E6D3-64F9-5C7C02C0E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39e485748_0_115:notes">
            <a:extLst>
              <a:ext uri="{FF2B5EF4-FFF2-40B4-BE49-F238E27FC236}">
                <a16:creationId xmlns:a16="http://schemas.microsoft.com/office/drawing/2014/main" id="{40E721F0-8CC3-C69E-713C-46FE4836B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39e485748_0_115:notes">
            <a:extLst>
              <a:ext uri="{FF2B5EF4-FFF2-40B4-BE49-F238E27FC236}">
                <a16:creationId xmlns:a16="http://schemas.microsoft.com/office/drawing/2014/main" id="{0E0E6B05-4312-E441-8AB3-831B16C7A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54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7050BEB6-1B7B-5203-7D0A-237763A8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B3420E24-02ED-8643-196F-B66A12543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6A1F1926-F288-A859-DAF6-1A33316B7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173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>
          <a:extLst>
            <a:ext uri="{FF2B5EF4-FFF2-40B4-BE49-F238E27FC236}">
              <a16:creationId xmlns:a16="http://schemas.microsoft.com/office/drawing/2014/main" id="{29366B71-F26A-D8DC-0C65-6F9036F3E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>
            <a:extLst>
              <a:ext uri="{FF2B5EF4-FFF2-40B4-BE49-F238E27FC236}">
                <a16:creationId xmlns:a16="http://schemas.microsoft.com/office/drawing/2014/main" id="{3BEEEDF1-F086-119A-196E-6FA323C96F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>
            <a:extLst>
              <a:ext uri="{FF2B5EF4-FFF2-40B4-BE49-F238E27FC236}">
                <a16:creationId xmlns:a16="http://schemas.microsoft.com/office/drawing/2014/main" id="{A969033D-94C7-B2B6-0740-FDEC6E8ADF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4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>
          <a:extLst>
            <a:ext uri="{FF2B5EF4-FFF2-40B4-BE49-F238E27FC236}">
              <a16:creationId xmlns:a16="http://schemas.microsoft.com/office/drawing/2014/main" id="{2D00D0BE-77C7-DFD5-B3D5-3895A5D05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>
            <a:extLst>
              <a:ext uri="{FF2B5EF4-FFF2-40B4-BE49-F238E27FC236}">
                <a16:creationId xmlns:a16="http://schemas.microsoft.com/office/drawing/2014/main" id="{5810EFB7-3776-CA45-7353-8930282E59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>
            <a:extLst>
              <a:ext uri="{FF2B5EF4-FFF2-40B4-BE49-F238E27FC236}">
                <a16:creationId xmlns:a16="http://schemas.microsoft.com/office/drawing/2014/main" id="{36C8D996-81D5-6715-4DB4-71AE4A6E5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085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>
          <a:extLst>
            <a:ext uri="{FF2B5EF4-FFF2-40B4-BE49-F238E27FC236}">
              <a16:creationId xmlns:a16="http://schemas.microsoft.com/office/drawing/2014/main" id="{B19B532B-5EA2-6DC6-5EA6-AAE4A5E0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>
            <a:extLst>
              <a:ext uri="{FF2B5EF4-FFF2-40B4-BE49-F238E27FC236}">
                <a16:creationId xmlns:a16="http://schemas.microsoft.com/office/drawing/2014/main" id="{6852F063-BA00-4AD2-A1E1-988CC31AF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>
            <a:extLst>
              <a:ext uri="{FF2B5EF4-FFF2-40B4-BE49-F238E27FC236}">
                <a16:creationId xmlns:a16="http://schemas.microsoft.com/office/drawing/2014/main" id="{207CD557-0E85-E939-2FBC-2B70DAC04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71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D28D46E4-26F3-434C-F63F-76A7E2E25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076EFD04-2B52-322B-E8EE-AED9F8D1B3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F0838848-BEFE-9378-0DE7-C15D58707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259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4B0E6740-6ED9-6F65-A41A-5856170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91A544C4-C1ED-DC9F-DD12-DDC0CA8DC5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C9CA916B-1FBC-3A2D-0122-32865692F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599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51808B05-ECA7-D3D4-4013-445D74BD0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25E69F8F-D1D9-40BE-E3D2-2433C4976A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F19A5CD9-8DB5-8DE4-AD29-B2E085370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445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57B6688E-BE70-C421-CFD5-7132179C8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9EE29D4A-932A-0E9D-F845-11627F3562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8B84CD97-C492-E752-CBE0-4D2310F383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83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6CA123CC-BD1C-5B08-7DC6-1CABC1665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A61B5C65-1CA3-442B-9285-74B145847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06CC5C59-9EE2-90BB-81D2-CF3D763715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567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2702FEED-E197-7BB7-DF1F-9ED629D9F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E3729DEF-2CE4-6391-93C0-FA1A8169F2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43FAB969-6B36-14FF-AFBC-2E00E8ACC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353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C71DAF3B-3654-F805-2DA9-B81E5D33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64F8402A-D82C-A5E3-7EC0-788462839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2679E26E-7DF5-5309-A90A-DBD8F4C4E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08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39e4857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39e48574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>
          <a:extLst>
            <a:ext uri="{FF2B5EF4-FFF2-40B4-BE49-F238E27FC236}">
              <a16:creationId xmlns:a16="http://schemas.microsoft.com/office/drawing/2014/main" id="{466D9F1B-D1EC-A08E-BF74-515002C5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39e485748_0_25:notes">
            <a:extLst>
              <a:ext uri="{FF2B5EF4-FFF2-40B4-BE49-F238E27FC236}">
                <a16:creationId xmlns:a16="http://schemas.microsoft.com/office/drawing/2014/main" id="{CF56DFB5-C741-0F26-B917-DCC0AD9A6D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39e485748_0_25:notes">
            <a:extLst>
              <a:ext uri="{FF2B5EF4-FFF2-40B4-BE49-F238E27FC236}">
                <a16:creationId xmlns:a16="http://schemas.microsoft.com/office/drawing/2014/main" id="{F490A3BF-1628-9385-64C7-B4A8A050FD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53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286C49E8-4776-C74B-B685-DEFB0749E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>
            <a:extLst>
              <a:ext uri="{FF2B5EF4-FFF2-40B4-BE49-F238E27FC236}">
                <a16:creationId xmlns:a16="http://schemas.microsoft.com/office/drawing/2014/main" id="{6D6A431F-7CF8-6390-96D7-218CDAD1DB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>
            <a:extLst>
              <a:ext uri="{FF2B5EF4-FFF2-40B4-BE49-F238E27FC236}">
                <a16:creationId xmlns:a16="http://schemas.microsoft.com/office/drawing/2014/main" id="{D1015852-89FC-CD2D-29FE-44E2B0741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8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ADD2AA82-25D5-3CF9-0B4B-10DEBC595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>
            <a:extLst>
              <a:ext uri="{FF2B5EF4-FFF2-40B4-BE49-F238E27FC236}">
                <a16:creationId xmlns:a16="http://schemas.microsoft.com/office/drawing/2014/main" id="{3D2E18EF-1D1B-A4DB-28FF-7F8FB6D75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>
            <a:extLst>
              <a:ext uri="{FF2B5EF4-FFF2-40B4-BE49-F238E27FC236}">
                <a16:creationId xmlns:a16="http://schemas.microsoft.com/office/drawing/2014/main" id="{93539522-B514-0E4E-4627-44659D921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075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84F1F34A-71FA-9F1D-8568-1AC442FE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>
            <a:extLst>
              <a:ext uri="{FF2B5EF4-FFF2-40B4-BE49-F238E27FC236}">
                <a16:creationId xmlns:a16="http://schemas.microsoft.com/office/drawing/2014/main" id="{F1F9393E-AE56-B464-B206-3D19167CC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>
            <a:extLst>
              <a:ext uri="{FF2B5EF4-FFF2-40B4-BE49-F238E27FC236}">
                <a16:creationId xmlns:a16="http://schemas.microsoft.com/office/drawing/2014/main" id="{EB95A751-7303-43E8-A1E0-F6C2E296F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40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B066EB14-DE72-EC2D-2116-8C2B461C5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EA41C105-E902-4613-D7C7-84A1B34F0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D2F33391-4A45-7D4B-0AFE-A1F6F6D63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843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A69620A1-E1E7-336B-65FF-7C30BD4B0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>
            <a:extLst>
              <a:ext uri="{FF2B5EF4-FFF2-40B4-BE49-F238E27FC236}">
                <a16:creationId xmlns:a16="http://schemas.microsoft.com/office/drawing/2014/main" id="{47291F47-ED29-5B6B-7AFF-FEA190A8D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>
            <a:extLst>
              <a:ext uri="{FF2B5EF4-FFF2-40B4-BE49-F238E27FC236}">
                <a16:creationId xmlns:a16="http://schemas.microsoft.com/office/drawing/2014/main" id="{B4B620A3-F203-21CE-327C-5E8D7E5211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74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2" name="Google Shape;302;p34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4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4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5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>
            <a:spLocks noGrp="1"/>
          </p:cNvSpPr>
          <p:nvPr>
            <p:ph type="title" idx="2" hasCustomPrompt="1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8"/>
          <p:cNvSpPr txBox="1">
            <a:spLocks noGrp="1"/>
          </p:cNvSpPr>
          <p:nvPr>
            <p:ph type="subTitle" idx="3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title" idx="4" hasCustomPrompt="1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48"/>
          <p:cNvSpPr txBox="1">
            <a:spLocks noGrp="1"/>
          </p:cNvSpPr>
          <p:nvPr>
            <p:ph type="subTitle" idx="5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title" idx="6" hasCustomPrompt="1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48"/>
          <p:cNvSpPr txBox="1">
            <a:spLocks noGrp="1"/>
          </p:cNvSpPr>
          <p:nvPr>
            <p:ph type="subTitle" idx="7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9" name="Google Shape;449;p48"/>
          <p:cNvSpPr txBox="1">
            <a:spLocks noGrp="1"/>
          </p:cNvSpPr>
          <p:nvPr>
            <p:ph type="title" idx="8" hasCustomPrompt="1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7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9" hasCustomPrompt="1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3" hasCustomPrompt="1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4" hasCustomPrompt="1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5" hasCustomPrompt="1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60" r:id="rId7"/>
    <p:sldLayoutId id="2147483665" r:id="rId8"/>
    <p:sldLayoutId id="2147483670" r:id="rId9"/>
    <p:sldLayoutId id="2147483680" r:id="rId10"/>
    <p:sldLayoutId id="2147483690" r:id="rId11"/>
    <p:sldLayoutId id="2147483691" r:id="rId12"/>
    <p:sldLayoutId id="2147483694" r:id="rId13"/>
    <p:sldLayoutId id="2147483696" r:id="rId14"/>
    <p:sldLayoutId id="2147483703" r:id="rId15"/>
    <p:sldLayoutId id="2147483709" r:id="rId16"/>
    <p:sldLayoutId id="2147483710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MediChain</a:t>
            </a:r>
            <a:endParaRPr dirty="0"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711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Jacopo de Dominicis: 0522501892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it-IT" dirty="0"/>
              <a:t>Martina Giugliano: 0522501909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>
          <a:extLst>
            <a:ext uri="{FF2B5EF4-FFF2-40B4-BE49-F238E27FC236}">
              <a16:creationId xmlns:a16="http://schemas.microsoft.com/office/drawing/2014/main" id="{CB0A6CB1-8D22-1DF3-B8BA-3F06C5450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8">
            <a:extLst>
              <a:ext uri="{FF2B5EF4-FFF2-40B4-BE49-F238E27FC236}">
                <a16:creationId xmlns:a16="http://schemas.microsoft.com/office/drawing/2014/main" id="{B1148469-89CD-5AA6-C7F6-15B0B2C41C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it-IT" dirty="0"/>
              <a:t>Registra la prescrizione e la salva su IPFS. </a:t>
            </a:r>
            <a:endParaRPr dirty="0"/>
          </a:p>
        </p:txBody>
      </p:sp>
      <p:sp>
        <p:nvSpPr>
          <p:cNvPr id="899" name="Google Shape;899;p108">
            <a:extLst>
              <a:ext uri="{FF2B5EF4-FFF2-40B4-BE49-F238E27FC236}">
                <a16:creationId xmlns:a16="http://schemas.microsoft.com/office/drawing/2014/main" id="{7EF42A3B-627F-E2CC-2CA3-CEFDE4E44C29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MEDICO</a:t>
            </a:r>
            <a:endParaRPr dirty="0"/>
          </a:p>
        </p:txBody>
      </p:sp>
      <p:sp>
        <p:nvSpPr>
          <p:cNvPr id="900" name="Google Shape;900;p108">
            <a:extLst>
              <a:ext uri="{FF2B5EF4-FFF2-40B4-BE49-F238E27FC236}">
                <a16:creationId xmlns:a16="http://schemas.microsoft.com/office/drawing/2014/main" id="{3CFFEA2B-1397-0DDA-E8B0-02C3BD65944E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PAZIENTE</a:t>
            </a:r>
            <a:endParaRPr dirty="0"/>
          </a:p>
        </p:txBody>
      </p:sp>
      <p:sp>
        <p:nvSpPr>
          <p:cNvPr id="901" name="Google Shape;901;p108">
            <a:extLst>
              <a:ext uri="{FF2B5EF4-FFF2-40B4-BE49-F238E27FC236}">
                <a16:creationId xmlns:a16="http://schemas.microsoft.com/office/drawing/2014/main" id="{806D3D0F-6CE6-22D7-69D3-5FB10769761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Visualizza le proprie ricette e genera un QR code.</a:t>
            </a:r>
            <a:endParaRPr dirty="0"/>
          </a:p>
        </p:txBody>
      </p:sp>
      <p:sp>
        <p:nvSpPr>
          <p:cNvPr id="902" name="Google Shape;902;p108">
            <a:extLst>
              <a:ext uri="{FF2B5EF4-FFF2-40B4-BE49-F238E27FC236}">
                <a16:creationId xmlns:a16="http://schemas.microsoft.com/office/drawing/2014/main" id="{06956B37-C5E1-F309-F601-11CAF012CBF2}"/>
              </a:ext>
            </a:extLst>
          </p:cNvPr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FARMACISTA</a:t>
            </a:r>
            <a:endParaRPr dirty="0"/>
          </a:p>
        </p:txBody>
      </p:sp>
      <p:sp>
        <p:nvSpPr>
          <p:cNvPr id="903" name="Google Shape;903;p108">
            <a:extLst>
              <a:ext uri="{FF2B5EF4-FFF2-40B4-BE49-F238E27FC236}">
                <a16:creationId xmlns:a16="http://schemas.microsoft.com/office/drawing/2014/main" id="{DE57CA11-8995-E762-8DFE-5AB8ABE29D1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Verifica la ricetta presentata dal Paziente.</a:t>
            </a:r>
            <a:endParaRPr dirty="0"/>
          </a:p>
        </p:txBody>
      </p:sp>
      <p:grpSp>
        <p:nvGrpSpPr>
          <p:cNvPr id="5" name="Google Shape;5821;p170">
            <a:extLst>
              <a:ext uri="{FF2B5EF4-FFF2-40B4-BE49-F238E27FC236}">
                <a16:creationId xmlns:a16="http://schemas.microsoft.com/office/drawing/2014/main" id="{1FC528FB-F788-3E3C-00A0-7F10D6A0A09E}"/>
              </a:ext>
            </a:extLst>
          </p:cNvPr>
          <p:cNvGrpSpPr/>
          <p:nvPr/>
        </p:nvGrpSpPr>
        <p:grpSpPr>
          <a:xfrm>
            <a:off x="4403786" y="2993809"/>
            <a:ext cx="336428" cy="365935"/>
            <a:chOff x="2104275" y="3806450"/>
            <a:chExt cx="442975" cy="481825"/>
          </a:xfrm>
          <a:solidFill>
            <a:schemeClr val="bg1"/>
          </a:solidFill>
        </p:grpSpPr>
        <p:sp>
          <p:nvSpPr>
            <p:cNvPr id="6" name="Google Shape;5822;p170">
              <a:extLst>
                <a:ext uri="{FF2B5EF4-FFF2-40B4-BE49-F238E27FC236}">
                  <a16:creationId xmlns:a16="http://schemas.microsoft.com/office/drawing/2014/main" id="{AC572CBC-2C02-B566-3981-B205606F5DA2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" name="Google Shape;5823;p170">
              <a:extLst>
                <a:ext uri="{FF2B5EF4-FFF2-40B4-BE49-F238E27FC236}">
                  <a16:creationId xmlns:a16="http://schemas.microsoft.com/office/drawing/2014/main" id="{DB7FF1D4-748B-D88F-0F8F-3F9FAD98603A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7083;p172">
            <a:extLst>
              <a:ext uri="{FF2B5EF4-FFF2-40B4-BE49-F238E27FC236}">
                <a16:creationId xmlns:a16="http://schemas.microsoft.com/office/drawing/2014/main" id="{1A5D1EBA-1F4D-A246-B6FA-82C6EF331615}"/>
              </a:ext>
            </a:extLst>
          </p:cNvPr>
          <p:cNvGrpSpPr/>
          <p:nvPr/>
        </p:nvGrpSpPr>
        <p:grpSpPr>
          <a:xfrm>
            <a:off x="3389385" y="1300172"/>
            <a:ext cx="295536" cy="337151"/>
            <a:chOff x="-54793175" y="3198925"/>
            <a:chExt cx="279625" cy="319000"/>
          </a:xfrm>
          <a:solidFill>
            <a:schemeClr val="bg1"/>
          </a:solidFill>
        </p:grpSpPr>
        <p:sp>
          <p:nvSpPr>
            <p:cNvPr id="9" name="Google Shape;7084;p172">
              <a:extLst>
                <a:ext uri="{FF2B5EF4-FFF2-40B4-BE49-F238E27FC236}">
                  <a16:creationId xmlns:a16="http://schemas.microsoft.com/office/drawing/2014/main" id="{C181F617-0337-297F-1F48-2548F6C23AE7}"/>
                </a:ext>
              </a:extLst>
            </p:cNvPr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85;p172">
              <a:extLst>
                <a:ext uri="{FF2B5EF4-FFF2-40B4-BE49-F238E27FC236}">
                  <a16:creationId xmlns:a16="http://schemas.microsoft.com/office/drawing/2014/main" id="{A1B29E33-37E2-02BA-0DFA-29E2C3760F20}"/>
                </a:ext>
              </a:extLst>
            </p:cNvPr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86;p172">
              <a:extLst>
                <a:ext uri="{FF2B5EF4-FFF2-40B4-BE49-F238E27FC236}">
                  <a16:creationId xmlns:a16="http://schemas.microsoft.com/office/drawing/2014/main" id="{C30DA83F-445F-7260-5D72-A9C8C82EF915}"/>
                </a:ext>
              </a:extLst>
            </p:cNvPr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87;p172">
              <a:extLst>
                <a:ext uri="{FF2B5EF4-FFF2-40B4-BE49-F238E27FC236}">
                  <a16:creationId xmlns:a16="http://schemas.microsoft.com/office/drawing/2014/main" id="{C1C3EF6C-33B9-93D5-E348-AA4A1D307FD6}"/>
                </a:ext>
              </a:extLst>
            </p:cNvPr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88;p172">
              <a:extLst>
                <a:ext uri="{FF2B5EF4-FFF2-40B4-BE49-F238E27FC236}">
                  <a16:creationId xmlns:a16="http://schemas.microsoft.com/office/drawing/2014/main" id="{C18FE50B-5D54-AFDE-8CDF-8EB9B3E0AFF1}"/>
                </a:ext>
              </a:extLst>
            </p:cNvPr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89;p172">
              <a:extLst>
                <a:ext uri="{FF2B5EF4-FFF2-40B4-BE49-F238E27FC236}">
                  <a16:creationId xmlns:a16="http://schemas.microsoft.com/office/drawing/2014/main" id="{8F86A26B-0555-8FEB-480B-8630E80F55CE}"/>
                </a:ext>
              </a:extLst>
            </p:cNvPr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90;p172">
              <a:extLst>
                <a:ext uri="{FF2B5EF4-FFF2-40B4-BE49-F238E27FC236}">
                  <a16:creationId xmlns:a16="http://schemas.microsoft.com/office/drawing/2014/main" id="{7A9AA6A9-5EE7-B5DD-5D5C-135384CE315E}"/>
                </a:ext>
              </a:extLst>
            </p:cNvPr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7062;p172">
            <a:extLst>
              <a:ext uri="{FF2B5EF4-FFF2-40B4-BE49-F238E27FC236}">
                <a16:creationId xmlns:a16="http://schemas.microsoft.com/office/drawing/2014/main" id="{1B888FFA-8A50-7B20-15B4-50F5CA92E0C3}"/>
              </a:ext>
            </a:extLst>
          </p:cNvPr>
          <p:cNvGrpSpPr/>
          <p:nvPr/>
        </p:nvGrpSpPr>
        <p:grpSpPr>
          <a:xfrm>
            <a:off x="5437497" y="1348894"/>
            <a:ext cx="295536" cy="337151"/>
            <a:chOff x="-56766175" y="3198925"/>
            <a:chExt cx="279625" cy="319000"/>
          </a:xfrm>
          <a:solidFill>
            <a:schemeClr val="bg1"/>
          </a:solidFill>
        </p:grpSpPr>
        <p:sp>
          <p:nvSpPr>
            <p:cNvPr id="17" name="Google Shape;7063;p172">
              <a:extLst>
                <a:ext uri="{FF2B5EF4-FFF2-40B4-BE49-F238E27FC236}">
                  <a16:creationId xmlns:a16="http://schemas.microsoft.com/office/drawing/2014/main" id="{775B81AB-110D-EE75-5D78-8D8BE2DD8CC0}"/>
                </a:ext>
              </a:extLst>
            </p:cNvPr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64;p172">
              <a:extLst>
                <a:ext uri="{FF2B5EF4-FFF2-40B4-BE49-F238E27FC236}">
                  <a16:creationId xmlns:a16="http://schemas.microsoft.com/office/drawing/2014/main" id="{D70CEEB6-D170-3A45-3A44-D6F1035463AF}"/>
                </a:ext>
              </a:extLst>
            </p:cNvPr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65;p172">
              <a:extLst>
                <a:ext uri="{FF2B5EF4-FFF2-40B4-BE49-F238E27FC236}">
                  <a16:creationId xmlns:a16="http://schemas.microsoft.com/office/drawing/2014/main" id="{A57ACE48-1704-8DB4-A315-73F8946D0E51}"/>
                </a:ext>
              </a:extLst>
            </p:cNvPr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66;p172">
              <a:extLst>
                <a:ext uri="{FF2B5EF4-FFF2-40B4-BE49-F238E27FC236}">
                  <a16:creationId xmlns:a16="http://schemas.microsoft.com/office/drawing/2014/main" id="{58EF8173-11F8-E11B-D897-5250D8FD451B}"/>
                </a:ext>
              </a:extLst>
            </p:cNvPr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67;p172">
              <a:extLst>
                <a:ext uri="{FF2B5EF4-FFF2-40B4-BE49-F238E27FC236}">
                  <a16:creationId xmlns:a16="http://schemas.microsoft.com/office/drawing/2014/main" id="{FACAE2ED-B833-48F1-39AD-FFAD29671B57}"/>
                </a:ext>
              </a:extLst>
            </p:cNvPr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68;p172">
              <a:extLst>
                <a:ext uri="{FF2B5EF4-FFF2-40B4-BE49-F238E27FC236}">
                  <a16:creationId xmlns:a16="http://schemas.microsoft.com/office/drawing/2014/main" id="{DAB635E4-FA68-295C-E58A-995C86738780}"/>
                </a:ext>
              </a:extLst>
            </p:cNvPr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69;p172">
              <a:extLst>
                <a:ext uri="{FF2B5EF4-FFF2-40B4-BE49-F238E27FC236}">
                  <a16:creationId xmlns:a16="http://schemas.microsoft.com/office/drawing/2014/main" id="{8DB42FFF-669E-0538-1079-A189FAF3183E}"/>
                </a:ext>
              </a:extLst>
            </p:cNvPr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71;p95">
            <a:extLst>
              <a:ext uri="{FF2B5EF4-FFF2-40B4-BE49-F238E27FC236}">
                <a16:creationId xmlns:a16="http://schemas.microsoft.com/office/drawing/2014/main" id="{A39A0E33-24AE-EB19-A613-1C05A160752F}"/>
              </a:ext>
            </a:extLst>
          </p:cNvPr>
          <p:cNvSpPr txBox="1">
            <a:spLocks/>
          </p:cNvSpPr>
          <p:nvPr/>
        </p:nvSpPr>
        <p:spPr>
          <a:xfrm flipH="1">
            <a:off x="479700" y="394652"/>
            <a:ext cx="8184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200" dirty="0"/>
              <a:t>Funzionamento</a:t>
            </a:r>
          </a:p>
          <a:p>
            <a:pPr algn="ctr"/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966997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>
          <a:extLst>
            <a:ext uri="{FF2B5EF4-FFF2-40B4-BE49-F238E27FC236}">
              <a16:creationId xmlns:a16="http://schemas.microsoft.com/office/drawing/2014/main" id="{734E416A-88A4-9334-1050-0F54D739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37">
            <a:extLst>
              <a:ext uri="{FF2B5EF4-FFF2-40B4-BE49-F238E27FC236}">
                <a16:creationId xmlns:a16="http://schemas.microsoft.com/office/drawing/2014/main" id="{896E653A-9C95-FAFE-35D3-023895A09621}"/>
              </a:ext>
            </a:extLst>
          </p:cNvPr>
          <p:cNvSpPr/>
          <p:nvPr/>
        </p:nvSpPr>
        <p:spPr>
          <a:xfrm>
            <a:off x="3279300" y="3820220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137">
            <a:extLst>
              <a:ext uri="{FF2B5EF4-FFF2-40B4-BE49-F238E27FC236}">
                <a16:creationId xmlns:a16="http://schemas.microsoft.com/office/drawing/2014/main" id="{2A426818-96AA-67EE-9DBA-9CB1556CFB40}"/>
              </a:ext>
            </a:extLst>
          </p:cNvPr>
          <p:cNvSpPr/>
          <p:nvPr/>
        </p:nvSpPr>
        <p:spPr>
          <a:xfrm>
            <a:off x="6016650" y="2051898"/>
            <a:ext cx="2670000" cy="89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37">
            <a:extLst>
              <a:ext uri="{FF2B5EF4-FFF2-40B4-BE49-F238E27FC236}">
                <a16:creationId xmlns:a16="http://schemas.microsoft.com/office/drawing/2014/main" id="{E8DB7A98-CA05-E012-C2FF-7EF4F10D7420}"/>
              </a:ext>
            </a:extLst>
          </p:cNvPr>
          <p:cNvSpPr/>
          <p:nvPr/>
        </p:nvSpPr>
        <p:spPr>
          <a:xfrm>
            <a:off x="452375" y="2026098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37">
            <a:extLst>
              <a:ext uri="{FF2B5EF4-FFF2-40B4-BE49-F238E27FC236}">
                <a16:creationId xmlns:a16="http://schemas.microsoft.com/office/drawing/2014/main" id="{E3BE1048-77DD-AD01-80D5-EAEBAB11B248}"/>
              </a:ext>
            </a:extLst>
          </p:cNvPr>
          <p:cNvSpPr/>
          <p:nvPr/>
        </p:nvSpPr>
        <p:spPr>
          <a:xfrm>
            <a:off x="3445646" y="1526975"/>
            <a:ext cx="2272982" cy="19670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37">
            <a:extLst>
              <a:ext uri="{FF2B5EF4-FFF2-40B4-BE49-F238E27FC236}">
                <a16:creationId xmlns:a16="http://schemas.microsoft.com/office/drawing/2014/main" id="{0C1FB9D4-1912-5B74-529F-A491E6D382B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90300" y="412332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ID univoco corrispondente al Paziente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4" name="Google Shape;1464;p137">
            <a:extLst>
              <a:ext uri="{FF2B5EF4-FFF2-40B4-BE49-F238E27FC236}">
                <a16:creationId xmlns:a16="http://schemas.microsoft.com/office/drawing/2014/main" id="{B297082A-B635-768B-822E-7170D855E66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369350" y="2316222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ID univoco relativo al Paziente</a:t>
            </a:r>
            <a:endParaRPr dirty="0"/>
          </a:p>
        </p:txBody>
      </p:sp>
      <p:sp>
        <p:nvSpPr>
          <p:cNvPr id="1465" name="Google Shape;1465;p137">
            <a:extLst>
              <a:ext uri="{FF2B5EF4-FFF2-40B4-BE49-F238E27FC236}">
                <a16:creationId xmlns:a16="http://schemas.microsoft.com/office/drawing/2014/main" id="{C9F4AEFF-2FB8-D92B-147F-9D6702B802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MEDICO</a:t>
            </a:r>
            <a:endParaRPr dirty="0"/>
          </a:p>
        </p:txBody>
      </p:sp>
      <p:sp>
        <p:nvSpPr>
          <p:cNvPr id="1466" name="Google Shape;1466;p137">
            <a:extLst>
              <a:ext uri="{FF2B5EF4-FFF2-40B4-BE49-F238E27FC236}">
                <a16:creationId xmlns:a16="http://schemas.microsoft.com/office/drawing/2014/main" id="{51107B13-C252-9B82-F025-41F9F770C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2100" y="2339797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Registra in Blockchain il CID IPFS.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7" name="Google Shape;1467;p137">
            <a:extLst>
              <a:ext uri="{FF2B5EF4-FFF2-40B4-BE49-F238E27FC236}">
                <a16:creationId xmlns:a16="http://schemas.microsoft.com/office/drawing/2014/main" id="{E1E1CADA-B424-82EC-6436-CB074029D54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72100" y="2029623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CID</a:t>
            </a:r>
            <a:endParaRPr dirty="0"/>
          </a:p>
        </p:txBody>
      </p:sp>
      <p:sp>
        <p:nvSpPr>
          <p:cNvPr id="1468" name="Google Shape;1468;p137">
            <a:extLst>
              <a:ext uri="{FF2B5EF4-FFF2-40B4-BE49-F238E27FC236}">
                <a16:creationId xmlns:a16="http://schemas.microsoft.com/office/drawing/2014/main" id="{83CA0D71-A138-0FC3-9A91-442A7CC20E0A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590300" y="3818134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 Paziente</a:t>
            </a:r>
            <a:endParaRPr dirty="0"/>
          </a:p>
        </p:txBody>
      </p:sp>
      <p:sp>
        <p:nvSpPr>
          <p:cNvPr id="1469" name="Google Shape;1469;p137">
            <a:extLst>
              <a:ext uri="{FF2B5EF4-FFF2-40B4-BE49-F238E27FC236}">
                <a16:creationId xmlns:a16="http://schemas.microsoft.com/office/drawing/2014/main" id="{5EBA68F0-2CA6-0BC9-2208-B94825F523E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369300" y="2006048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 Paziente</a:t>
            </a:r>
            <a:endParaRPr dirty="0"/>
          </a:p>
        </p:txBody>
      </p:sp>
      <p:grpSp>
        <p:nvGrpSpPr>
          <p:cNvPr id="24" name="Google Shape;7083;p172">
            <a:extLst>
              <a:ext uri="{FF2B5EF4-FFF2-40B4-BE49-F238E27FC236}">
                <a16:creationId xmlns:a16="http://schemas.microsoft.com/office/drawing/2014/main" id="{33E3765D-1F96-C3ED-196C-7074C7A675EB}"/>
              </a:ext>
            </a:extLst>
          </p:cNvPr>
          <p:cNvGrpSpPr/>
          <p:nvPr/>
        </p:nvGrpSpPr>
        <p:grpSpPr>
          <a:xfrm>
            <a:off x="4227151" y="2117081"/>
            <a:ext cx="689697" cy="786815"/>
            <a:chOff x="-54793175" y="3198925"/>
            <a:chExt cx="279625" cy="319000"/>
          </a:xfrm>
          <a:solidFill>
            <a:schemeClr val="bg1"/>
          </a:solidFill>
        </p:grpSpPr>
        <p:sp>
          <p:nvSpPr>
            <p:cNvPr id="25" name="Google Shape;7084;p172">
              <a:extLst>
                <a:ext uri="{FF2B5EF4-FFF2-40B4-BE49-F238E27FC236}">
                  <a16:creationId xmlns:a16="http://schemas.microsoft.com/office/drawing/2014/main" id="{BF57DC26-D2CF-8976-30B7-94DB07E45585}"/>
                </a:ext>
              </a:extLst>
            </p:cNvPr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85;p172">
              <a:extLst>
                <a:ext uri="{FF2B5EF4-FFF2-40B4-BE49-F238E27FC236}">
                  <a16:creationId xmlns:a16="http://schemas.microsoft.com/office/drawing/2014/main" id="{3D927634-EA73-603D-7890-1EC1C407A5EE}"/>
                </a:ext>
              </a:extLst>
            </p:cNvPr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86;p172">
              <a:extLst>
                <a:ext uri="{FF2B5EF4-FFF2-40B4-BE49-F238E27FC236}">
                  <a16:creationId xmlns:a16="http://schemas.microsoft.com/office/drawing/2014/main" id="{57AA473A-C473-81FF-9A91-9177BD29491A}"/>
                </a:ext>
              </a:extLst>
            </p:cNvPr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87;p172">
              <a:extLst>
                <a:ext uri="{FF2B5EF4-FFF2-40B4-BE49-F238E27FC236}">
                  <a16:creationId xmlns:a16="http://schemas.microsoft.com/office/drawing/2014/main" id="{144915DC-C33B-4AE1-9BA5-2F3A1E5F16D8}"/>
                </a:ext>
              </a:extLst>
            </p:cNvPr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88;p172">
              <a:extLst>
                <a:ext uri="{FF2B5EF4-FFF2-40B4-BE49-F238E27FC236}">
                  <a16:creationId xmlns:a16="http://schemas.microsoft.com/office/drawing/2014/main" id="{30038754-AB4B-7A65-E726-C187F75FF7E8}"/>
                </a:ext>
              </a:extLst>
            </p:cNvPr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89;p172">
              <a:extLst>
                <a:ext uri="{FF2B5EF4-FFF2-40B4-BE49-F238E27FC236}">
                  <a16:creationId xmlns:a16="http://schemas.microsoft.com/office/drawing/2014/main" id="{68209507-762D-9829-D15D-321553DE3164}"/>
                </a:ext>
              </a:extLst>
            </p:cNvPr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90;p172">
              <a:extLst>
                <a:ext uri="{FF2B5EF4-FFF2-40B4-BE49-F238E27FC236}">
                  <a16:creationId xmlns:a16="http://schemas.microsoft.com/office/drawing/2014/main" id="{671B3E0C-E056-323F-5DD0-82E9546DA4B9}"/>
                </a:ext>
              </a:extLst>
            </p:cNvPr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65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>
          <a:extLst>
            <a:ext uri="{FF2B5EF4-FFF2-40B4-BE49-F238E27FC236}">
              <a16:creationId xmlns:a16="http://schemas.microsoft.com/office/drawing/2014/main" id="{D7131879-88DA-656A-B980-F2B480FA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37">
            <a:extLst>
              <a:ext uri="{FF2B5EF4-FFF2-40B4-BE49-F238E27FC236}">
                <a16:creationId xmlns:a16="http://schemas.microsoft.com/office/drawing/2014/main" id="{1CEAC257-6581-0C3B-DED8-3A86AB93C345}"/>
              </a:ext>
            </a:extLst>
          </p:cNvPr>
          <p:cNvSpPr/>
          <p:nvPr/>
        </p:nvSpPr>
        <p:spPr>
          <a:xfrm>
            <a:off x="6016650" y="2051898"/>
            <a:ext cx="2670000" cy="89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0" name="Google Shape;1460;p137">
            <a:extLst>
              <a:ext uri="{FF2B5EF4-FFF2-40B4-BE49-F238E27FC236}">
                <a16:creationId xmlns:a16="http://schemas.microsoft.com/office/drawing/2014/main" id="{DB9397B9-2405-A6A5-3B04-5B2DA35CD86F}"/>
              </a:ext>
            </a:extLst>
          </p:cNvPr>
          <p:cNvSpPr/>
          <p:nvPr/>
        </p:nvSpPr>
        <p:spPr>
          <a:xfrm>
            <a:off x="452375" y="2026098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37">
            <a:extLst>
              <a:ext uri="{FF2B5EF4-FFF2-40B4-BE49-F238E27FC236}">
                <a16:creationId xmlns:a16="http://schemas.microsoft.com/office/drawing/2014/main" id="{E26E14CC-D0D9-48F3-4668-D7DF8D5C8E2D}"/>
              </a:ext>
            </a:extLst>
          </p:cNvPr>
          <p:cNvSpPr/>
          <p:nvPr/>
        </p:nvSpPr>
        <p:spPr>
          <a:xfrm>
            <a:off x="3445646" y="1526975"/>
            <a:ext cx="2272982" cy="19670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37">
            <a:extLst>
              <a:ext uri="{FF2B5EF4-FFF2-40B4-BE49-F238E27FC236}">
                <a16:creationId xmlns:a16="http://schemas.microsoft.com/office/drawing/2014/main" id="{C6190B46-0F97-D592-4E2C-04A3EA1EBEC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369350" y="2316222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Genera un QR Code con </a:t>
            </a:r>
            <a:r>
              <a:rPr lang="it-IT" dirty="0"/>
              <a:t>i dati della ricetta</a:t>
            </a:r>
            <a:endParaRPr dirty="0"/>
          </a:p>
        </p:txBody>
      </p:sp>
      <p:sp>
        <p:nvSpPr>
          <p:cNvPr id="1465" name="Google Shape;1465;p137">
            <a:extLst>
              <a:ext uri="{FF2B5EF4-FFF2-40B4-BE49-F238E27FC236}">
                <a16:creationId xmlns:a16="http://schemas.microsoft.com/office/drawing/2014/main" id="{9D426C9C-702B-308D-9F71-3294D8CBE5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PAZIENTE</a:t>
            </a:r>
            <a:endParaRPr dirty="0"/>
          </a:p>
        </p:txBody>
      </p:sp>
      <p:sp>
        <p:nvSpPr>
          <p:cNvPr id="1466" name="Google Shape;1466;p137">
            <a:extLst>
              <a:ext uri="{FF2B5EF4-FFF2-40B4-BE49-F238E27FC236}">
                <a16:creationId xmlns:a16="http://schemas.microsoft.com/office/drawing/2014/main" id="{50B9682A-93A4-27A0-99E5-390D8BDED6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2100" y="2339797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Visualizza le sue ricette non ancora invalidate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7" name="Google Shape;1467;p137">
            <a:extLst>
              <a:ext uri="{FF2B5EF4-FFF2-40B4-BE49-F238E27FC236}">
                <a16:creationId xmlns:a16="http://schemas.microsoft.com/office/drawing/2014/main" id="{5C8B9640-DD2D-2098-CAB8-18F69333375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72100" y="2029623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Visualizzazione Ricette</a:t>
            </a:r>
            <a:endParaRPr dirty="0"/>
          </a:p>
        </p:txBody>
      </p:sp>
      <p:sp>
        <p:nvSpPr>
          <p:cNvPr id="1469" name="Google Shape;1469;p137">
            <a:extLst>
              <a:ext uri="{FF2B5EF4-FFF2-40B4-BE49-F238E27FC236}">
                <a16:creationId xmlns:a16="http://schemas.microsoft.com/office/drawing/2014/main" id="{C1BF5E64-206A-5E18-20BA-BEC21CB6C18C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369300" y="2006048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Genrazione QR Code</a:t>
            </a:r>
            <a:endParaRPr dirty="0"/>
          </a:p>
        </p:txBody>
      </p:sp>
      <p:grpSp>
        <p:nvGrpSpPr>
          <p:cNvPr id="32" name="Google Shape;7062;p172">
            <a:extLst>
              <a:ext uri="{FF2B5EF4-FFF2-40B4-BE49-F238E27FC236}">
                <a16:creationId xmlns:a16="http://schemas.microsoft.com/office/drawing/2014/main" id="{22711188-A528-D44B-0B26-76579FE6281E}"/>
              </a:ext>
            </a:extLst>
          </p:cNvPr>
          <p:cNvGrpSpPr/>
          <p:nvPr/>
        </p:nvGrpSpPr>
        <p:grpSpPr>
          <a:xfrm>
            <a:off x="4228638" y="2077502"/>
            <a:ext cx="736924" cy="840692"/>
            <a:chOff x="-56766175" y="3198925"/>
            <a:chExt cx="279625" cy="319000"/>
          </a:xfrm>
          <a:solidFill>
            <a:schemeClr val="bg1"/>
          </a:solidFill>
        </p:grpSpPr>
        <p:sp>
          <p:nvSpPr>
            <p:cNvPr id="33" name="Google Shape;7063;p172">
              <a:extLst>
                <a:ext uri="{FF2B5EF4-FFF2-40B4-BE49-F238E27FC236}">
                  <a16:creationId xmlns:a16="http://schemas.microsoft.com/office/drawing/2014/main" id="{5996EA3E-628A-9292-95C6-B20ABFEF4A27}"/>
                </a:ext>
              </a:extLst>
            </p:cNvPr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064;p172">
              <a:extLst>
                <a:ext uri="{FF2B5EF4-FFF2-40B4-BE49-F238E27FC236}">
                  <a16:creationId xmlns:a16="http://schemas.microsoft.com/office/drawing/2014/main" id="{09F15B23-1A9B-947C-100D-F140616F8A1F}"/>
                </a:ext>
              </a:extLst>
            </p:cNvPr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065;p172">
              <a:extLst>
                <a:ext uri="{FF2B5EF4-FFF2-40B4-BE49-F238E27FC236}">
                  <a16:creationId xmlns:a16="http://schemas.microsoft.com/office/drawing/2014/main" id="{6F687E95-3C53-80C4-2569-F17645976C5F}"/>
                </a:ext>
              </a:extLst>
            </p:cNvPr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66;p172">
              <a:extLst>
                <a:ext uri="{FF2B5EF4-FFF2-40B4-BE49-F238E27FC236}">
                  <a16:creationId xmlns:a16="http://schemas.microsoft.com/office/drawing/2014/main" id="{64BF1FD1-8230-C2DC-40EA-34A3F7C1FF92}"/>
                </a:ext>
              </a:extLst>
            </p:cNvPr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67;p172">
              <a:extLst>
                <a:ext uri="{FF2B5EF4-FFF2-40B4-BE49-F238E27FC236}">
                  <a16:creationId xmlns:a16="http://schemas.microsoft.com/office/drawing/2014/main" id="{98590AF3-8A20-4A87-68F6-7653B24A0CFB}"/>
                </a:ext>
              </a:extLst>
            </p:cNvPr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068;p172">
              <a:extLst>
                <a:ext uri="{FF2B5EF4-FFF2-40B4-BE49-F238E27FC236}">
                  <a16:creationId xmlns:a16="http://schemas.microsoft.com/office/drawing/2014/main" id="{645BDAAE-37BB-3907-8C29-7F9B5338F1D2}"/>
                </a:ext>
              </a:extLst>
            </p:cNvPr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69;p172">
              <a:extLst>
                <a:ext uri="{FF2B5EF4-FFF2-40B4-BE49-F238E27FC236}">
                  <a16:creationId xmlns:a16="http://schemas.microsoft.com/office/drawing/2014/main" id="{B441F18D-2DCB-23A3-973F-D1470DD20844}"/>
                </a:ext>
              </a:extLst>
            </p:cNvPr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4426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>
          <a:extLst>
            <a:ext uri="{FF2B5EF4-FFF2-40B4-BE49-F238E27FC236}">
              <a16:creationId xmlns:a16="http://schemas.microsoft.com/office/drawing/2014/main" id="{E81EAD96-45A9-3C60-5A1C-E56622294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37">
            <a:extLst>
              <a:ext uri="{FF2B5EF4-FFF2-40B4-BE49-F238E27FC236}">
                <a16:creationId xmlns:a16="http://schemas.microsoft.com/office/drawing/2014/main" id="{CBF1D950-7155-4153-3B31-8A8D57F8F672}"/>
              </a:ext>
            </a:extLst>
          </p:cNvPr>
          <p:cNvSpPr/>
          <p:nvPr/>
        </p:nvSpPr>
        <p:spPr>
          <a:xfrm>
            <a:off x="6016650" y="2051898"/>
            <a:ext cx="2670000" cy="89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0" name="Google Shape;1460;p137">
            <a:extLst>
              <a:ext uri="{FF2B5EF4-FFF2-40B4-BE49-F238E27FC236}">
                <a16:creationId xmlns:a16="http://schemas.microsoft.com/office/drawing/2014/main" id="{45F8E919-3B09-9DA2-842F-1D362BF68323}"/>
              </a:ext>
            </a:extLst>
          </p:cNvPr>
          <p:cNvSpPr/>
          <p:nvPr/>
        </p:nvSpPr>
        <p:spPr>
          <a:xfrm>
            <a:off x="452375" y="2026098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37">
            <a:extLst>
              <a:ext uri="{FF2B5EF4-FFF2-40B4-BE49-F238E27FC236}">
                <a16:creationId xmlns:a16="http://schemas.microsoft.com/office/drawing/2014/main" id="{92BBD0A8-384B-4C81-DD06-B1AD78655D99}"/>
              </a:ext>
            </a:extLst>
          </p:cNvPr>
          <p:cNvSpPr/>
          <p:nvPr/>
        </p:nvSpPr>
        <p:spPr>
          <a:xfrm>
            <a:off x="3445646" y="1526975"/>
            <a:ext cx="2272982" cy="19670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4" name="Google Shape;1464;p137">
            <a:extLst>
              <a:ext uri="{FF2B5EF4-FFF2-40B4-BE49-F238E27FC236}">
                <a16:creationId xmlns:a16="http://schemas.microsoft.com/office/drawing/2014/main" id="{FBEF183A-E977-CC4E-FF4A-EAF5CC56B7E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369350" y="2316222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Recupera i dati da IPFS e li invalida</a:t>
            </a:r>
            <a:endParaRPr dirty="0"/>
          </a:p>
        </p:txBody>
      </p:sp>
      <p:sp>
        <p:nvSpPr>
          <p:cNvPr id="1465" name="Google Shape;1465;p137">
            <a:extLst>
              <a:ext uri="{FF2B5EF4-FFF2-40B4-BE49-F238E27FC236}">
                <a16:creationId xmlns:a16="http://schemas.microsoft.com/office/drawing/2014/main" id="{00FD44F2-3D04-58AF-F156-972E143D0C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FARMACISTA</a:t>
            </a:r>
            <a:endParaRPr dirty="0"/>
          </a:p>
        </p:txBody>
      </p:sp>
      <p:sp>
        <p:nvSpPr>
          <p:cNvPr id="1466" name="Google Shape;1466;p137">
            <a:extLst>
              <a:ext uri="{FF2B5EF4-FFF2-40B4-BE49-F238E27FC236}">
                <a16:creationId xmlns:a16="http://schemas.microsoft.com/office/drawing/2014/main" id="{0392368E-542B-2C6C-7CCA-B33857CFA8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2100" y="2339797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Scannerizza il QR Code della ricetta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7" name="Google Shape;1467;p137">
            <a:extLst>
              <a:ext uri="{FF2B5EF4-FFF2-40B4-BE49-F238E27FC236}">
                <a16:creationId xmlns:a16="http://schemas.microsoft.com/office/drawing/2014/main" id="{264358F5-B85A-2CA6-47BC-20EEAA20B79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72100" y="2029623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Scannerizza QR Code</a:t>
            </a:r>
            <a:endParaRPr dirty="0"/>
          </a:p>
        </p:txBody>
      </p:sp>
      <p:sp>
        <p:nvSpPr>
          <p:cNvPr id="1469" name="Google Shape;1469;p137">
            <a:extLst>
              <a:ext uri="{FF2B5EF4-FFF2-40B4-BE49-F238E27FC236}">
                <a16:creationId xmlns:a16="http://schemas.microsoft.com/office/drawing/2014/main" id="{4F761DA1-9274-D896-A6CD-FBB0C94C05D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369300" y="2006048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Invalidazione</a:t>
            </a:r>
            <a:endParaRPr dirty="0"/>
          </a:p>
        </p:txBody>
      </p:sp>
      <p:grpSp>
        <p:nvGrpSpPr>
          <p:cNvPr id="40" name="Google Shape;5821;p170">
            <a:extLst>
              <a:ext uri="{FF2B5EF4-FFF2-40B4-BE49-F238E27FC236}">
                <a16:creationId xmlns:a16="http://schemas.microsoft.com/office/drawing/2014/main" id="{520462A9-28AE-93FD-62F0-5C1B3A871234}"/>
              </a:ext>
            </a:extLst>
          </p:cNvPr>
          <p:cNvGrpSpPr/>
          <p:nvPr/>
        </p:nvGrpSpPr>
        <p:grpSpPr>
          <a:xfrm>
            <a:off x="4213675" y="2168042"/>
            <a:ext cx="736923" cy="801556"/>
            <a:chOff x="2104275" y="3806450"/>
            <a:chExt cx="442975" cy="481825"/>
          </a:xfrm>
          <a:solidFill>
            <a:schemeClr val="bg1"/>
          </a:solidFill>
        </p:grpSpPr>
        <p:sp>
          <p:nvSpPr>
            <p:cNvPr id="41" name="Google Shape;5822;p170">
              <a:extLst>
                <a:ext uri="{FF2B5EF4-FFF2-40B4-BE49-F238E27FC236}">
                  <a16:creationId xmlns:a16="http://schemas.microsoft.com/office/drawing/2014/main" id="{53F9136A-EAEC-9445-1019-2D3B8664DF63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" name="Google Shape;5823;p170">
              <a:extLst>
                <a:ext uri="{FF2B5EF4-FFF2-40B4-BE49-F238E27FC236}">
                  <a16:creationId xmlns:a16="http://schemas.microsoft.com/office/drawing/2014/main" id="{BF7115C8-F50E-D2CF-82EA-845C225873E9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508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7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Sicurezza</a:t>
            </a:r>
            <a:endParaRPr dirty="0"/>
          </a:p>
        </p:txBody>
      </p:sp>
      <p:sp>
        <p:nvSpPr>
          <p:cNvPr id="797" name="Google Shape;797;p97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 ricette sono immutabili</a:t>
            </a:r>
            <a:endParaRPr dirty="0"/>
          </a:p>
        </p:txBody>
      </p:sp>
      <p:sp>
        <p:nvSpPr>
          <p:cNvPr id="798" name="Google Shape;798;p97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Efficienza</a:t>
            </a:r>
            <a:endParaRPr dirty="0"/>
          </a:p>
        </p:txBody>
      </p:sp>
      <p:sp>
        <p:nvSpPr>
          <p:cNvPr id="799" name="Google Shape;799;p97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Il recupero e la verifica sono immediati</a:t>
            </a:r>
            <a:endParaRPr dirty="0"/>
          </a:p>
        </p:txBody>
      </p:sp>
      <p:sp>
        <p:nvSpPr>
          <p:cNvPr id="800" name="Google Shape;800;p97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Trasparenza</a:t>
            </a:r>
            <a:endParaRPr dirty="0"/>
          </a:p>
        </p:txBody>
      </p:sp>
      <p:sp>
        <p:nvSpPr>
          <p:cNvPr id="801" name="Google Shape;801;p97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Ogni operazione è verificabile</a:t>
            </a:r>
            <a:endParaRPr dirty="0"/>
          </a:p>
        </p:txBody>
      </p:sp>
      <p:sp>
        <p:nvSpPr>
          <p:cNvPr id="802" name="Google Shape;802;p97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Decentralizzazione</a:t>
            </a:r>
            <a:endParaRPr dirty="0"/>
          </a:p>
        </p:txBody>
      </p:sp>
      <p:sp>
        <p:nvSpPr>
          <p:cNvPr id="803" name="Google Shape;803;p97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Nessun intermediario centralizzato</a:t>
            </a:r>
            <a:endParaRPr dirty="0"/>
          </a:p>
        </p:txBody>
      </p:sp>
      <p:sp>
        <p:nvSpPr>
          <p:cNvPr id="804" name="Google Shape;804;p97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BENEFICI</a:t>
            </a:r>
            <a:endParaRPr dirty="0"/>
          </a:p>
        </p:txBody>
      </p:sp>
      <p:sp>
        <p:nvSpPr>
          <p:cNvPr id="805" name="Google Shape;805;p97"/>
          <p:cNvSpPr txBox="1">
            <a:spLocks noGrp="1"/>
          </p:cNvSpPr>
          <p:nvPr>
            <p:ph type="title" idx="9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06" name="Google Shape;806;p97"/>
          <p:cNvSpPr txBox="1">
            <a:spLocks noGrp="1"/>
          </p:cNvSpPr>
          <p:nvPr>
            <p:ph type="title" idx="13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07" name="Google Shape;807;p97"/>
          <p:cNvSpPr txBox="1">
            <a:spLocks noGrp="1"/>
          </p:cNvSpPr>
          <p:nvPr>
            <p:ph type="title" idx="14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8" name="Google Shape;808;p97"/>
          <p:cNvSpPr txBox="1">
            <a:spLocks noGrp="1"/>
          </p:cNvSpPr>
          <p:nvPr>
            <p:ph type="title" idx="15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DF7EE74B-2C2B-7BDB-7D1E-F85DD8BD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6C5522AC-C05B-0891-A64E-847F8BFF2F5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Tecnologie</a:t>
            </a: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9046C649-9623-6B48-6910-C8CFA3DB55E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0850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>
          <a:extLst>
            <a:ext uri="{FF2B5EF4-FFF2-40B4-BE49-F238E27FC236}">
              <a16:creationId xmlns:a16="http://schemas.microsoft.com/office/drawing/2014/main" id="{23CF5FD5-D799-13A9-74C2-2267D2C0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3">
            <a:extLst>
              <a:ext uri="{FF2B5EF4-FFF2-40B4-BE49-F238E27FC236}">
                <a16:creationId xmlns:a16="http://schemas.microsoft.com/office/drawing/2014/main" id="{FDC35CC7-48A0-EE01-5196-BA2F5450318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03 – TECNOLOGIE PRINCIPALI</a:t>
            </a:r>
            <a:endParaRPr dirty="0"/>
          </a:p>
        </p:txBody>
      </p:sp>
      <p:sp>
        <p:nvSpPr>
          <p:cNvPr id="1190" name="Google Shape;1190;p123">
            <a:extLst>
              <a:ext uri="{FF2B5EF4-FFF2-40B4-BE49-F238E27FC236}">
                <a16:creationId xmlns:a16="http://schemas.microsoft.com/office/drawing/2014/main" id="{980EACD6-0941-3314-0D40-73D6D62609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Blockchain privata per garantire sicurezza e trasparenza.</a:t>
            </a:r>
            <a:endParaRPr dirty="0"/>
          </a:p>
        </p:txBody>
      </p:sp>
      <p:sp>
        <p:nvSpPr>
          <p:cNvPr id="1191" name="Google Shape;1191;p123">
            <a:extLst>
              <a:ext uri="{FF2B5EF4-FFF2-40B4-BE49-F238E27FC236}">
                <a16:creationId xmlns:a16="http://schemas.microsoft.com/office/drawing/2014/main" id="{EF8BB77F-DA0E-4985-B1A7-5C7563EE35C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Archiviazione decentralizzata per proteggere le prescrizioni da alterazioni e perdite.</a:t>
            </a:r>
            <a:endParaRPr dirty="0"/>
          </a:p>
        </p:txBody>
      </p:sp>
      <p:sp>
        <p:nvSpPr>
          <p:cNvPr id="1192" name="Google Shape;1192;p123">
            <a:extLst>
              <a:ext uri="{FF2B5EF4-FFF2-40B4-BE49-F238E27FC236}">
                <a16:creationId xmlns:a16="http://schemas.microsoft.com/office/drawing/2014/main" id="{4710A677-6C7E-0B15-D97B-1B9F16D0B5E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Linguaggio utilizzato per implementare smart contract veloci e sicuri.</a:t>
            </a:r>
            <a:endParaRPr dirty="0"/>
          </a:p>
        </p:txBody>
      </p:sp>
      <p:sp>
        <p:nvSpPr>
          <p:cNvPr id="49" name="Google Shape;899;p108">
            <a:extLst>
              <a:ext uri="{FF2B5EF4-FFF2-40B4-BE49-F238E27FC236}">
                <a16:creationId xmlns:a16="http://schemas.microsoft.com/office/drawing/2014/main" id="{4BA0095C-5895-992F-7E46-4D10BF97AA5E}"/>
              </a:ext>
            </a:extLst>
          </p:cNvPr>
          <p:cNvSpPr txBox="1">
            <a:spLocks/>
          </p:cNvSpPr>
          <p:nvPr/>
        </p:nvSpPr>
        <p:spPr>
          <a:xfrm>
            <a:off x="1647250" y="1900372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HYPERLEDGER FABRIC</a:t>
            </a:r>
          </a:p>
        </p:txBody>
      </p:sp>
      <p:sp>
        <p:nvSpPr>
          <p:cNvPr id="4" name="Google Shape;899;p108">
            <a:extLst>
              <a:ext uri="{FF2B5EF4-FFF2-40B4-BE49-F238E27FC236}">
                <a16:creationId xmlns:a16="http://schemas.microsoft.com/office/drawing/2014/main" id="{E7E9B164-0B8E-87B8-005F-EE9F9FE853A5}"/>
              </a:ext>
            </a:extLst>
          </p:cNvPr>
          <p:cNvSpPr txBox="1">
            <a:spLocks/>
          </p:cNvSpPr>
          <p:nvPr/>
        </p:nvSpPr>
        <p:spPr>
          <a:xfrm>
            <a:off x="3786896" y="1900372"/>
            <a:ext cx="1570200" cy="39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IPFS</a:t>
            </a:r>
          </a:p>
        </p:txBody>
      </p:sp>
      <p:sp>
        <p:nvSpPr>
          <p:cNvPr id="7" name="Google Shape;899;p108">
            <a:extLst>
              <a:ext uri="{FF2B5EF4-FFF2-40B4-BE49-F238E27FC236}">
                <a16:creationId xmlns:a16="http://schemas.microsoft.com/office/drawing/2014/main" id="{58FD0E96-9CE3-2F97-56F5-1B0010FFFFA1}"/>
              </a:ext>
            </a:extLst>
          </p:cNvPr>
          <p:cNvSpPr txBox="1">
            <a:spLocks/>
          </p:cNvSpPr>
          <p:nvPr/>
        </p:nvSpPr>
        <p:spPr>
          <a:xfrm>
            <a:off x="5938218" y="1900372"/>
            <a:ext cx="1570200" cy="39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268895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D6D0DFB9-CCCD-DBE8-98EF-7F8312B79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C26D5158-941D-D20C-2302-CC16EEC89D2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WorkFlow</a:t>
            </a: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0B01F9D2-1475-7F42-E740-ADE261CFD95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45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04 –WORKFLOW GENERALE</a:t>
            </a:r>
            <a:endParaRPr dirty="0"/>
          </a:p>
        </p:txBody>
      </p:sp>
      <p:sp>
        <p:nvSpPr>
          <p:cNvPr id="1819" name="Google Shape;1819;p149"/>
          <p:cNvSpPr txBox="1"/>
          <p:nvPr/>
        </p:nvSpPr>
        <p:spPr>
          <a:xfrm>
            <a:off x="3865775" y="1134780"/>
            <a:ext cx="14334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MEDICO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0" name="Google Shape;1820;p149"/>
          <p:cNvSpPr txBox="1"/>
          <p:nvPr/>
        </p:nvSpPr>
        <p:spPr>
          <a:xfrm>
            <a:off x="3865775" y="1352015"/>
            <a:ext cx="1433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Accede al sistema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1" name="Google Shape;1821;p149"/>
          <p:cNvSpPr txBox="1"/>
          <p:nvPr/>
        </p:nvSpPr>
        <p:spPr>
          <a:xfrm>
            <a:off x="6565955" y="2392200"/>
            <a:ext cx="13128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MEDICO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2" name="Google Shape;1822;p149"/>
          <p:cNvSpPr txBox="1"/>
          <p:nvPr/>
        </p:nvSpPr>
        <p:spPr>
          <a:xfrm>
            <a:off x="6565955" y="2563998"/>
            <a:ext cx="13128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Registra la ricetta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3" name="Google Shape;1823;p149"/>
          <p:cNvSpPr txBox="1"/>
          <p:nvPr/>
        </p:nvSpPr>
        <p:spPr>
          <a:xfrm>
            <a:off x="2964984" y="2274621"/>
            <a:ext cx="13245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PAZIENTE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4" name="Google Shape;1824;p149"/>
          <p:cNvSpPr txBox="1"/>
          <p:nvPr/>
        </p:nvSpPr>
        <p:spPr>
          <a:xfrm>
            <a:off x="1243595" y="3178338"/>
            <a:ext cx="13086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PAZIENTE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5" name="Google Shape;1825;p149"/>
          <p:cNvSpPr txBox="1"/>
          <p:nvPr/>
        </p:nvSpPr>
        <p:spPr>
          <a:xfrm>
            <a:off x="2973147" y="2507373"/>
            <a:ext cx="1324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Visualizza la lista di ricette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6" name="Google Shape;1826;p149"/>
          <p:cNvSpPr txBox="1"/>
          <p:nvPr/>
        </p:nvSpPr>
        <p:spPr>
          <a:xfrm>
            <a:off x="1252200" y="3439691"/>
            <a:ext cx="1308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Seleziona la ricetta e presenta il QR code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7" name="Google Shape;1827;p149"/>
          <p:cNvSpPr txBox="1"/>
          <p:nvPr/>
        </p:nvSpPr>
        <p:spPr>
          <a:xfrm>
            <a:off x="4630250" y="3401201"/>
            <a:ext cx="13083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PAZIENTE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8" name="Google Shape;1828;p149"/>
          <p:cNvSpPr txBox="1"/>
          <p:nvPr/>
        </p:nvSpPr>
        <p:spPr>
          <a:xfrm>
            <a:off x="4252090" y="3622400"/>
            <a:ext cx="2039525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Scansiona il Qr Code e invalida la ricetta.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829" name="Google Shape;1829;p149"/>
          <p:cNvCxnSpPr/>
          <p:nvPr/>
        </p:nvCxnSpPr>
        <p:spPr>
          <a:xfrm>
            <a:off x="4578734" y="1913302"/>
            <a:ext cx="0" cy="168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0" name="Google Shape;1830;p149"/>
          <p:cNvCxnSpPr/>
          <p:nvPr/>
        </p:nvCxnSpPr>
        <p:spPr>
          <a:xfrm rot="10800000">
            <a:off x="6404979" y="2750088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1" name="Google Shape;1831;p149"/>
          <p:cNvCxnSpPr/>
          <p:nvPr/>
        </p:nvCxnSpPr>
        <p:spPr>
          <a:xfrm>
            <a:off x="3627241" y="3052216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2" name="Google Shape;1832;p149"/>
          <p:cNvCxnSpPr/>
          <p:nvPr/>
        </p:nvCxnSpPr>
        <p:spPr>
          <a:xfrm rot="10800000">
            <a:off x="2536840" y="3892443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833" name="Google Shape;1833;p149"/>
          <p:cNvCxnSpPr/>
          <p:nvPr/>
        </p:nvCxnSpPr>
        <p:spPr>
          <a:xfrm>
            <a:off x="5284400" y="4194281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834" name="Google Shape;1834;p149"/>
          <p:cNvSpPr/>
          <p:nvPr/>
        </p:nvSpPr>
        <p:spPr>
          <a:xfrm>
            <a:off x="3726514" y="2847619"/>
            <a:ext cx="2586190" cy="504770"/>
          </a:xfrm>
          <a:custGeom>
            <a:avLst/>
            <a:gdLst/>
            <a:ahLst/>
            <a:cxnLst/>
            <a:rect l="l" t="t" r="r" b="b"/>
            <a:pathLst>
              <a:path w="187100" h="36518" extrusionOk="0">
                <a:moveTo>
                  <a:pt x="184395" y="1"/>
                </a:moveTo>
                <a:cubicBezTo>
                  <a:pt x="183150" y="9468"/>
                  <a:pt x="178309" y="17908"/>
                  <a:pt x="171438" y="23994"/>
                </a:cubicBezTo>
                <a:cubicBezTo>
                  <a:pt x="164432" y="30080"/>
                  <a:pt x="155425" y="33812"/>
                  <a:pt x="145498" y="33812"/>
                </a:cubicBezTo>
                <a:lnTo>
                  <a:pt x="1" y="33812"/>
                </a:lnTo>
                <a:lnTo>
                  <a:pt x="1" y="36517"/>
                </a:lnTo>
                <a:lnTo>
                  <a:pt x="145498" y="36517"/>
                </a:lnTo>
                <a:cubicBezTo>
                  <a:pt x="156101" y="36517"/>
                  <a:pt x="165785" y="32568"/>
                  <a:pt x="173223" y="26022"/>
                </a:cubicBezTo>
                <a:cubicBezTo>
                  <a:pt x="180554" y="19612"/>
                  <a:pt x="185747" y="10469"/>
                  <a:pt x="187100" y="326"/>
                </a:cubicBezTo>
                <a:lnTo>
                  <a:pt x="1843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5" name="Google Shape;1835;p149"/>
          <p:cNvGrpSpPr/>
          <p:nvPr/>
        </p:nvGrpSpPr>
        <p:grpSpPr>
          <a:xfrm>
            <a:off x="2755349" y="2081285"/>
            <a:ext cx="3633305" cy="2504815"/>
            <a:chOff x="2755349" y="2081285"/>
            <a:chExt cx="3633305" cy="2504815"/>
          </a:xfrm>
        </p:grpSpPr>
        <p:sp>
          <p:nvSpPr>
            <p:cNvPr id="1836" name="Google Shape;1836;p149"/>
            <p:cNvSpPr/>
            <p:nvPr/>
          </p:nvSpPr>
          <p:spPr>
            <a:xfrm rot="5400000">
              <a:off x="4466820" y="2096197"/>
              <a:ext cx="223883" cy="194059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49"/>
            <p:cNvSpPr/>
            <p:nvPr/>
          </p:nvSpPr>
          <p:spPr>
            <a:xfrm rot="5400000">
              <a:off x="6179663" y="264403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9"/>
            <p:cNvSpPr/>
            <p:nvPr/>
          </p:nvSpPr>
          <p:spPr>
            <a:xfrm rot="5400000">
              <a:off x="5172457" y="437710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49"/>
            <p:cNvSpPr/>
            <p:nvPr/>
          </p:nvSpPr>
          <p:spPr>
            <a:xfrm rot="5400000">
              <a:off x="2740436" y="3795401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9"/>
            <p:cNvSpPr/>
            <p:nvPr/>
          </p:nvSpPr>
          <p:spPr>
            <a:xfrm rot="5400000">
              <a:off x="3515282" y="3230700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1" name="Google Shape;1841;p149"/>
            <p:cNvGrpSpPr/>
            <p:nvPr/>
          </p:nvGrpSpPr>
          <p:grpSpPr>
            <a:xfrm>
              <a:off x="2827597" y="2174550"/>
              <a:ext cx="3480388" cy="2318349"/>
              <a:chOff x="2827597" y="2174550"/>
              <a:chExt cx="3480388" cy="2318349"/>
            </a:xfrm>
          </p:grpSpPr>
          <p:sp>
            <p:nvSpPr>
              <p:cNvPr id="1842" name="Google Shape;1842;p149"/>
              <p:cNvSpPr/>
              <p:nvPr/>
            </p:nvSpPr>
            <p:spPr>
              <a:xfrm>
                <a:off x="2914725" y="2174550"/>
                <a:ext cx="1566831" cy="373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49"/>
              <p:cNvSpPr/>
              <p:nvPr/>
            </p:nvSpPr>
            <p:spPr>
              <a:xfrm>
                <a:off x="4323653" y="4455510"/>
                <a:ext cx="863877" cy="37390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49"/>
              <p:cNvSpPr/>
              <p:nvPr/>
            </p:nvSpPr>
            <p:spPr>
              <a:xfrm>
                <a:off x="2827597" y="3988087"/>
                <a:ext cx="1775984" cy="504770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49"/>
              <p:cNvSpPr/>
              <p:nvPr/>
            </p:nvSpPr>
            <p:spPr>
              <a:xfrm>
                <a:off x="2830597" y="3315031"/>
                <a:ext cx="699543" cy="49054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49"/>
              <p:cNvSpPr/>
              <p:nvPr/>
            </p:nvSpPr>
            <p:spPr>
              <a:xfrm>
                <a:off x="5381564" y="4455510"/>
                <a:ext cx="863877" cy="37390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7" name="Google Shape;1847;p149"/>
              <p:cNvGrpSpPr/>
              <p:nvPr/>
            </p:nvGrpSpPr>
            <p:grpSpPr>
              <a:xfrm>
                <a:off x="4694072" y="2174563"/>
                <a:ext cx="1613913" cy="474844"/>
                <a:chOff x="4694072" y="2174563"/>
                <a:chExt cx="1613913" cy="474844"/>
              </a:xfrm>
            </p:grpSpPr>
            <p:sp>
              <p:nvSpPr>
                <p:cNvPr id="1848" name="Google Shape;1848;p149"/>
                <p:cNvSpPr/>
                <p:nvPr/>
              </p:nvSpPr>
              <p:spPr>
                <a:xfrm>
                  <a:off x="5108551" y="2174563"/>
                  <a:ext cx="1199434" cy="474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74" h="34353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45524" y="2705"/>
                      </a:lnTo>
                      <a:cubicBezTo>
                        <a:pt x="54991" y="2705"/>
                        <a:pt x="63674" y="6195"/>
                        <a:pt x="70545" y="11821"/>
                      </a:cubicBezTo>
                      <a:cubicBezTo>
                        <a:pt x="77415" y="17582"/>
                        <a:pt x="82284" y="25454"/>
                        <a:pt x="84177" y="34353"/>
                      </a:cubicBezTo>
                      <a:lnTo>
                        <a:pt x="86774" y="33920"/>
                      </a:lnTo>
                      <a:cubicBezTo>
                        <a:pt x="84854" y="24345"/>
                        <a:pt x="79579" y="15878"/>
                        <a:pt x="72249" y="9792"/>
                      </a:cubicBezTo>
                      <a:cubicBezTo>
                        <a:pt x="65027" y="3706"/>
                        <a:pt x="55668" y="0"/>
                        <a:pt x="455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149"/>
                <p:cNvSpPr/>
                <p:nvPr/>
              </p:nvSpPr>
              <p:spPr>
                <a:xfrm>
                  <a:off x="4694072" y="2174575"/>
                  <a:ext cx="414612" cy="3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>
          <a:extLst>
            <a:ext uri="{FF2B5EF4-FFF2-40B4-BE49-F238E27FC236}">
              <a16:creationId xmlns:a16="http://schemas.microsoft.com/office/drawing/2014/main" id="{16954807-F52A-D274-A7DA-33BDAF522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>
            <a:extLst>
              <a:ext uri="{FF2B5EF4-FFF2-40B4-BE49-F238E27FC236}">
                <a16:creationId xmlns:a16="http://schemas.microsoft.com/office/drawing/2014/main" id="{F0A3451D-A3DF-7C52-C2D0-2350B73A48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>
            <a:extLst>
              <a:ext uri="{FF2B5EF4-FFF2-40B4-BE49-F238E27FC236}">
                <a16:creationId xmlns:a16="http://schemas.microsoft.com/office/drawing/2014/main" id="{B0C1B6EB-4E4E-472D-FBD1-232B254034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 – WORKFLOW MEDICO</a:t>
            </a:r>
            <a:endParaRPr dirty="0"/>
          </a:p>
        </p:txBody>
      </p:sp>
      <p:sp>
        <p:nvSpPr>
          <p:cNvPr id="1232" name="Google Shape;1232;p127">
            <a:extLst>
              <a:ext uri="{FF2B5EF4-FFF2-40B4-BE49-F238E27FC236}">
                <a16:creationId xmlns:a16="http://schemas.microsoft.com/office/drawing/2014/main" id="{966144C4-9D91-85BD-C8C2-84CBC0B313EB}"/>
              </a:ext>
            </a:extLst>
          </p:cNvPr>
          <p:cNvSpPr txBox="1"/>
          <p:nvPr/>
        </p:nvSpPr>
        <p:spPr>
          <a:xfrm>
            <a:off x="3045376" y="4199347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</a:t>
            </a:r>
            <a:r>
              <a:rPr lang="en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Medico si autentica tramite Fabric-CA alla sua Organizzazione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" name="Immagine 2" descr="Immagine che contiene testo, schermata, logo, grafica&#10;&#10;Il contenuto generato dall'IA potrebbe non essere corretto.">
            <a:extLst>
              <a:ext uri="{FF2B5EF4-FFF2-40B4-BE49-F238E27FC236}">
                <a16:creationId xmlns:a16="http://schemas.microsoft.com/office/drawing/2014/main" id="{DE566023-3A40-C9E0-D916-9EA473605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335" y="1415143"/>
            <a:ext cx="3123341" cy="19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4"/>
          <p:cNvSpPr txBox="1">
            <a:spLocks noGrp="1"/>
          </p:cNvSpPr>
          <p:nvPr>
            <p:ph type="ctrTitle"/>
          </p:nvPr>
        </p:nvSpPr>
        <p:spPr>
          <a:xfrm flipH="1">
            <a:off x="355600" y="2184461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MediChain</a:t>
            </a:r>
            <a:endParaRPr dirty="0"/>
          </a:p>
        </p:txBody>
      </p:sp>
      <p:sp>
        <p:nvSpPr>
          <p:cNvPr id="852" name="Google Shape;852;p104"/>
          <p:cNvSpPr txBox="1">
            <a:spLocks noGrp="1"/>
          </p:cNvSpPr>
          <p:nvPr>
            <p:ph type="subTitle" idx="1"/>
          </p:nvPr>
        </p:nvSpPr>
        <p:spPr>
          <a:xfrm>
            <a:off x="4750859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it-IT" dirty="0"/>
              <a:t>È una piattaforma per la gestione sicura delle prescrizioni mediche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>
          <a:extLst>
            <a:ext uri="{FF2B5EF4-FFF2-40B4-BE49-F238E27FC236}">
              <a16:creationId xmlns:a16="http://schemas.microsoft.com/office/drawing/2014/main" id="{A8E58D2A-6CAA-B460-B34B-BADAB155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>
            <a:extLst>
              <a:ext uri="{FF2B5EF4-FFF2-40B4-BE49-F238E27FC236}">
                <a16:creationId xmlns:a16="http://schemas.microsoft.com/office/drawing/2014/main" id="{46EF7F1C-8B4F-CC6D-C6B0-579401CDAE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>
            <a:extLst>
              <a:ext uri="{FF2B5EF4-FFF2-40B4-BE49-F238E27FC236}">
                <a16:creationId xmlns:a16="http://schemas.microsoft.com/office/drawing/2014/main" id="{EA319EB4-2ECD-D209-A5DD-DD7BFB888C2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 – WORKFLOW MEDICO</a:t>
            </a:r>
            <a:endParaRPr dirty="0"/>
          </a:p>
        </p:txBody>
      </p:sp>
      <p:sp>
        <p:nvSpPr>
          <p:cNvPr id="1232" name="Google Shape;1232;p127">
            <a:extLst>
              <a:ext uri="{FF2B5EF4-FFF2-40B4-BE49-F238E27FC236}">
                <a16:creationId xmlns:a16="http://schemas.microsoft.com/office/drawing/2014/main" id="{2E10133C-C4EC-D9D1-3D1B-1C5EA25D952E}"/>
              </a:ext>
            </a:extLst>
          </p:cNvPr>
          <p:cNvSpPr txBox="1"/>
          <p:nvPr/>
        </p:nvSpPr>
        <p:spPr>
          <a:xfrm>
            <a:off x="3077796" y="4198024"/>
            <a:ext cx="2916512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Medico seleziona l’utente «user1» dalla lista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D9866664-10A7-A25D-56CC-75FCA051D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429" y="1410606"/>
            <a:ext cx="3121247" cy="19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5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>
          <a:extLst>
            <a:ext uri="{FF2B5EF4-FFF2-40B4-BE49-F238E27FC236}">
              <a16:creationId xmlns:a16="http://schemas.microsoft.com/office/drawing/2014/main" id="{A7F47C13-ED6E-679B-76F5-513CAB8FA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>
            <a:extLst>
              <a:ext uri="{FF2B5EF4-FFF2-40B4-BE49-F238E27FC236}">
                <a16:creationId xmlns:a16="http://schemas.microsoft.com/office/drawing/2014/main" id="{5B09724F-1DD0-6CBA-5F83-BACB7A5761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>
            <a:extLst>
              <a:ext uri="{FF2B5EF4-FFF2-40B4-BE49-F238E27FC236}">
                <a16:creationId xmlns:a16="http://schemas.microsoft.com/office/drawing/2014/main" id="{77437180-E154-1205-3691-DD2BB4D060C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 – WORKFLOW MEDICO</a:t>
            </a:r>
            <a:endParaRPr dirty="0"/>
          </a:p>
        </p:txBody>
      </p:sp>
      <p:sp>
        <p:nvSpPr>
          <p:cNvPr id="1232" name="Google Shape;1232;p127">
            <a:extLst>
              <a:ext uri="{FF2B5EF4-FFF2-40B4-BE49-F238E27FC236}">
                <a16:creationId xmlns:a16="http://schemas.microsoft.com/office/drawing/2014/main" id="{46FABA03-23BB-62BD-D6A2-E867EFBC1CBF}"/>
              </a:ext>
            </a:extLst>
          </p:cNvPr>
          <p:cNvSpPr txBox="1"/>
          <p:nvPr/>
        </p:nvSpPr>
        <p:spPr>
          <a:xfrm>
            <a:off x="3045376" y="4199347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Medico compila il </a:t>
            </a:r>
            <a:r>
              <a:rPr lang="it-IT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form</a:t>
            </a: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della ricetta salvandola su IPFS e i dati essenziali in Blockchain.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" name="Immagine 5" descr="Immagine che contiene testo, schermata, Sistema operativo, multimediale&#10;&#10;Il contenuto generato dall'IA potrebbe non essere corretto.">
            <a:extLst>
              <a:ext uri="{FF2B5EF4-FFF2-40B4-BE49-F238E27FC236}">
                <a16:creationId xmlns:a16="http://schemas.microsoft.com/office/drawing/2014/main" id="{594225C0-1CC0-9F87-07FB-964D9C119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0" y="1401506"/>
            <a:ext cx="3150276" cy="1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78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A69EF5D4-256F-F405-B7AE-D1C1179A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logo, design&#10;&#10;Il contenuto generato dall'IA potrebbe non essere corretto.">
            <a:extLst>
              <a:ext uri="{FF2B5EF4-FFF2-40B4-BE49-F238E27FC236}">
                <a16:creationId xmlns:a16="http://schemas.microsoft.com/office/drawing/2014/main" id="{A688C823-712A-A9EE-0B6B-F2355F36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72"/>
          <a:stretch/>
        </p:blipFill>
        <p:spPr>
          <a:xfrm>
            <a:off x="3911007" y="1337309"/>
            <a:ext cx="1321986" cy="2733947"/>
          </a:xfrm>
          <a:prstGeom prst="rect">
            <a:avLst/>
          </a:prstGeom>
        </p:spPr>
      </p:pic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4575E24F-8130-83CC-4C5C-CF6099C4A9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2761FF78-D370-9C63-CF33-FC1045D9B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PAZIENTE</a:t>
            </a:r>
            <a:endParaRPr dirty="0"/>
          </a:p>
        </p:txBody>
      </p:sp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46848305-077A-7A35-81D2-D3543849C169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L’utente sceglie se accedere come Paziente o come Farmacista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1840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E7A115FB-2024-32FD-E8F8-C6C0ADA68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7B965B4A-10C4-CAD5-C27C-06BA7FBA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6" b="-342"/>
          <a:stretch/>
        </p:blipFill>
        <p:spPr>
          <a:xfrm>
            <a:off x="3910965" y="1331687"/>
            <a:ext cx="1315502" cy="2734853"/>
          </a:xfrm>
          <a:prstGeom prst="rect">
            <a:avLst/>
          </a:prstGeom>
        </p:spPr>
      </p:pic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D49EA4CD-177F-C659-6C86-0AD744E67C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07145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E4A67C45-9B7C-0BC9-C9DE-C94E9D1D1E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PAZIENTE</a:t>
            </a:r>
            <a:endParaRPr dirty="0"/>
          </a:p>
        </p:txBody>
      </p:sp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718D6674-4AE9-7D3D-A391-7FD2EC972932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Paziente si autentica tramite Fabric-CA alla sua Organizzazione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6023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4EE571B7-6013-4FDB-1F52-9E4CB6693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istema operativo, software&#10;&#10;Il contenuto generato dall'IA potrebbe non essere corretto.">
            <a:extLst>
              <a:ext uri="{FF2B5EF4-FFF2-40B4-BE49-F238E27FC236}">
                <a16:creationId xmlns:a16="http://schemas.microsoft.com/office/drawing/2014/main" id="{00824E21-EA6E-5E2D-FF0B-441352F4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47" r="-1484"/>
          <a:stretch/>
        </p:blipFill>
        <p:spPr>
          <a:xfrm>
            <a:off x="3926840" y="1310496"/>
            <a:ext cx="1310640" cy="2759458"/>
          </a:xfrm>
          <a:prstGeom prst="rect">
            <a:avLst/>
          </a:prstGeom>
        </p:spPr>
      </p:pic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E98DA30E-C96F-40FA-370A-F2CCF65A86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D7648A46-01D7-75DC-9DE5-A3ECC6F95C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PAZIENTE</a:t>
            </a:r>
            <a:endParaRPr dirty="0"/>
          </a:p>
        </p:txBody>
      </p:sp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F619D8B3-F432-075A-1642-F168EBED7588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Paziente sceglie la ricetta che vuole presentare dalla lista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8656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A8750F1E-A8E2-955D-715C-32B4F4B1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logo, design&#10;&#10;Il contenuto generato dall'IA potrebbe non essere corretto.">
            <a:extLst>
              <a:ext uri="{FF2B5EF4-FFF2-40B4-BE49-F238E27FC236}">
                <a16:creationId xmlns:a16="http://schemas.microsoft.com/office/drawing/2014/main" id="{CA521970-D15C-FD11-C760-9E1E906792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1"/>
          <a:stretch/>
        </p:blipFill>
        <p:spPr>
          <a:xfrm>
            <a:off x="3919728" y="1347216"/>
            <a:ext cx="1310640" cy="2712720"/>
          </a:xfrm>
          <a:prstGeom prst="rect">
            <a:avLst/>
          </a:prstGeom>
        </p:spPr>
      </p:pic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C3D7F57C-ACD0-D214-0D3B-EC81B21D1D6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23A88ED7-EE74-8EFB-2DEA-442476F7401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PAZIENTE</a:t>
            </a:r>
            <a:endParaRPr dirty="0"/>
          </a:p>
        </p:txBody>
      </p:sp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2EE4CAFD-3BAF-C98B-1AA1-B05C62445822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Paziente visualizza i dettagli della ricetta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296048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C331F286-677E-1CBE-EB66-2C9263DAC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A7161982-0878-EE93-5F82-1DAE05EB8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12"/>
          <a:stretch/>
        </p:blipFill>
        <p:spPr>
          <a:xfrm>
            <a:off x="3903780" y="1402080"/>
            <a:ext cx="1336439" cy="2651760"/>
          </a:xfrm>
          <a:prstGeom prst="rect">
            <a:avLst/>
          </a:prstGeom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AB7D0085-2E77-F3DD-233D-B45ED5EAF94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PAZIENTE</a:t>
            </a:r>
            <a:endParaRPr dirty="0"/>
          </a:p>
        </p:txBody>
      </p:sp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24AC1785-CF8D-CEFD-40E5-658AC2305E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44B19B62-3ED1-4AA8-3A32-41FFC9621D7A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Paziente genera il QR code con i dettagli della ricetta e lo presenta al Farmacista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725995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60C1DB0D-2D25-532F-A110-0B37FAF5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9051FEB1-2EAB-6AE8-FCFD-A6BEAC69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21" y="1325880"/>
            <a:ext cx="1304958" cy="2743200"/>
          </a:xfrm>
          <a:prstGeom prst="rect">
            <a:avLst/>
          </a:prstGeom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138DE27C-29E0-DCF8-9B90-12AFB18F32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FARMACISTA</a:t>
            </a:r>
            <a:endParaRPr dirty="0"/>
          </a:p>
        </p:txBody>
      </p:sp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0EA3E091-5181-40A3-33FF-C91074A8B4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4F748952-7D16-AE6F-B766-4D72926769E2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Farmacista si autentica con Fabric-CA e decide di scansionare la ricetta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7542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02F13CE0-DF50-038E-4779-358E4F594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istema operativo, Carattere&#10;&#10;Il contenuto generato dall'IA potrebbe non essere corretto.">
            <a:extLst>
              <a:ext uri="{FF2B5EF4-FFF2-40B4-BE49-F238E27FC236}">
                <a16:creationId xmlns:a16="http://schemas.microsoft.com/office/drawing/2014/main" id="{51018B1D-09C9-C579-5A1D-0FCD6959F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767" y="1325879"/>
            <a:ext cx="1288465" cy="2740153"/>
          </a:xfrm>
          <a:prstGeom prst="rect">
            <a:avLst/>
          </a:prstGeom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5DF71EF7-3EA5-034D-0BE0-12BA996455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FARMACISTA</a:t>
            </a:r>
            <a:endParaRPr dirty="0"/>
          </a:p>
        </p:txBody>
      </p:sp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064C6589-9072-C807-2983-B8EC0A4C88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E905FD55-D464-A014-55B8-5CA096F6F992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Farmacista verifica se la ricetta e valida o meno, invalidandola in Blockchain.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5346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5"/>
          <p:cNvSpPr txBox="1">
            <a:spLocks noGrp="1"/>
          </p:cNvSpPr>
          <p:nvPr>
            <p:ph type="ctrTitle"/>
          </p:nvPr>
        </p:nvSpPr>
        <p:spPr>
          <a:xfrm flipH="1">
            <a:off x="2359650" y="839818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CONCLUSIONE</a:t>
            </a:r>
            <a:endParaRPr dirty="0"/>
          </a:p>
        </p:txBody>
      </p:sp>
      <p:sp>
        <p:nvSpPr>
          <p:cNvPr id="858" name="Google Shape;858;p105"/>
          <p:cNvSpPr txBox="1">
            <a:spLocks noGrp="1"/>
          </p:cNvSpPr>
          <p:nvPr>
            <p:ph type="subTitle" idx="1"/>
          </p:nvPr>
        </p:nvSpPr>
        <p:spPr>
          <a:xfrm>
            <a:off x="2397750" y="2437620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dirty="0" err="1"/>
              <a:t>MediChain</a:t>
            </a:r>
            <a:r>
              <a:rPr lang="it-IT" dirty="0"/>
              <a:t> rappresenta un </a:t>
            </a:r>
            <a:r>
              <a:rPr lang="it-IT" b="1" dirty="0"/>
              <a:t>passo innovativo nella gestione delle prescrizioni mediche</a:t>
            </a:r>
            <a:r>
              <a:rPr lang="it-IT" dirty="0"/>
              <a:t>, offrendo un sistema </a:t>
            </a:r>
            <a:r>
              <a:rPr lang="it-IT" b="1" dirty="0"/>
              <a:t>sicuro, trasparente e decentralizzato</a:t>
            </a:r>
            <a:r>
              <a:rPr lang="it-IT" dirty="0"/>
              <a:t> basato su </a:t>
            </a:r>
            <a:r>
              <a:rPr lang="it-IT" b="1" dirty="0"/>
              <a:t>blockchain </a:t>
            </a:r>
            <a:r>
              <a:rPr lang="it-IT" b="1" dirty="0" err="1"/>
              <a:t>Hyperledger</a:t>
            </a:r>
            <a:r>
              <a:rPr lang="it-IT" b="1" dirty="0"/>
              <a:t> Fabric</a:t>
            </a:r>
            <a:r>
              <a:rPr lang="it-IT" dirty="0"/>
              <a:t> e </a:t>
            </a:r>
            <a:r>
              <a:rPr lang="it-IT" b="1" dirty="0"/>
              <a:t>IPFS</a:t>
            </a:r>
            <a:r>
              <a:rPr lang="it-IT" dirty="0"/>
              <a:t>.</a:t>
            </a:r>
          </a:p>
          <a:p>
            <a:pPr marL="0" lvl="0" indent="0"/>
            <a:endParaRPr lang="it-IT" dirty="0"/>
          </a:p>
          <a:p>
            <a:pPr marL="0" lvl="0" indent="0"/>
            <a:r>
              <a:rPr lang="it-IT" dirty="0" err="1"/>
              <a:t>MediChain</a:t>
            </a:r>
            <a:r>
              <a:rPr lang="it-IT" dirty="0"/>
              <a:t> ha il potenziale per essere </a:t>
            </a:r>
            <a:r>
              <a:rPr lang="it-IT" b="1" dirty="0"/>
              <a:t>scalato e integrato</a:t>
            </a:r>
            <a:r>
              <a:rPr lang="it-IT" dirty="0"/>
              <a:t> nei sistemi sanitari esistenti, offrendo </a:t>
            </a:r>
            <a:r>
              <a:rPr lang="it-IT" b="1" dirty="0"/>
              <a:t>maggior efficienza alle ASL locali</a:t>
            </a:r>
            <a:r>
              <a:rPr lang="it-IT" dirty="0"/>
              <a:t> e aprendo la strada a una </a:t>
            </a:r>
            <a:r>
              <a:rPr lang="it-IT" b="1" dirty="0"/>
              <a:t>sanità più digitale, sicura e interconnessa</a:t>
            </a:r>
            <a:r>
              <a:rPr lang="it-IT" dirty="0"/>
              <a:t>.</a:t>
            </a:r>
            <a:endParaRPr dirty="0"/>
          </a:p>
        </p:txBody>
      </p:sp>
      <p:cxnSp>
        <p:nvCxnSpPr>
          <p:cNvPr id="859" name="Google Shape;859;p105"/>
          <p:cNvCxnSpPr/>
          <p:nvPr/>
        </p:nvCxnSpPr>
        <p:spPr>
          <a:xfrm rot="10800000">
            <a:off x="2512050" y="1638719"/>
            <a:ext cx="4158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6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Soluzione Proposta</a:t>
            </a:r>
            <a:endParaRPr dirty="0"/>
          </a:p>
        </p:txBody>
      </p:sp>
      <p:sp>
        <p:nvSpPr>
          <p:cNvPr id="779" name="Google Shape;779;p96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Contesto e Problema</a:t>
            </a:r>
            <a:endParaRPr dirty="0"/>
          </a:p>
        </p:txBody>
      </p:sp>
      <p:sp>
        <p:nvSpPr>
          <p:cNvPr id="781" name="Google Shape;781;p96"/>
          <p:cNvSpPr txBox="1">
            <a:spLocks noGrp="1"/>
          </p:cNvSpPr>
          <p:nvPr>
            <p:ph type="ctrTitle" idx="2"/>
          </p:nvPr>
        </p:nvSpPr>
        <p:spPr>
          <a:xfrm>
            <a:off x="1690443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Tecnologie</a:t>
            </a:r>
            <a:endParaRPr dirty="0"/>
          </a:p>
        </p:txBody>
      </p:sp>
      <p:sp>
        <p:nvSpPr>
          <p:cNvPr id="783" name="Google Shape;783;p96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785" name="Google Shape;785;p96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86" name="Google Shape;786;p96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87" name="Google Shape;787;p96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8" name="Google Shape;788;p96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90" name="Google Shape;790;p96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96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>
          <a:extLst>
            <a:ext uri="{FF2B5EF4-FFF2-40B4-BE49-F238E27FC236}">
              <a16:creationId xmlns:a16="http://schemas.microsoft.com/office/drawing/2014/main" id="{0DFA0FFF-5D32-8EF4-140A-5CAA6B1FC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5">
            <a:extLst>
              <a:ext uri="{FF2B5EF4-FFF2-40B4-BE49-F238E27FC236}">
                <a16:creationId xmlns:a16="http://schemas.microsoft.com/office/drawing/2014/main" id="{4ED143A3-0D31-B637-F29A-5AB8655BA5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359650" y="225409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Grazie per l’attenzione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624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Contesto e Problema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B04636B0-E170-EB43-CD0F-1AA356646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>
            <a:extLst>
              <a:ext uri="{FF2B5EF4-FFF2-40B4-BE49-F238E27FC236}">
                <a16:creationId xmlns:a16="http://schemas.microsoft.com/office/drawing/2014/main" id="{61081819-83E3-26B0-5D9B-90BB8D926B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01 - Perché </a:t>
            </a:r>
            <a:r>
              <a:rPr lang="it-IT" dirty="0" err="1"/>
              <a:t>MediChain</a:t>
            </a:r>
            <a:r>
              <a:rPr lang="it-IT" dirty="0"/>
              <a:t>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772;p95">
            <a:extLst>
              <a:ext uri="{FF2B5EF4-FFF2-40B4-BE49-F238E27FC236}">
                <a16:creationId xmlns:a16="http://schemas.microsoft.com/office/drawing/2014/main" id="{DE49FB5D-E0A2-E8BB-5203-D79200923240}"/>
              </a:ext>
            </a:extLst>
          </p:cNvPr>
          <p:cNvSpPr txBox="1">
            <a:spLocks/>
          </p:cNvSpPr>
          <p:nvPr/>
        </p:nvSpPr>
        <p:spPr>
          <a:xfrm>
            <a:off x="-4572000" y="1923275"/>
            <a:ext cx="4398380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Livvic"/>
              <a:buNone/>
            </a:pPr>
            <a:r>
              <a:rPr lang="it-IT" sz="1400" dirty="0"/>
              <a:t>Attualmente, la gestione delle prescrizioni mediche è basata su sistemi </a:t>
            </a:r>
            <a:r>
              <a:rPr lang="it-IT" sz="1400" b="1" dirty="0"/>
              <a:t>centralizzati</a:t>
            </a:r>
            <a:r>
              <a:rPr lang="it-IT" sz="1400" dirty="0"/>
              <a:t>, spesso governativi o di provider privati. Questi sistemi, pur digitalizzando il processo, presentano limiti strutturali come la </a:t>
            </a:r>
            <a:r>
              <a:rPr lang="it-IT" sz="1400" b="1" dirty="0"/>
              <a:t>dipendenza da database centralizzati</a:t>
            </a:r>
            <a:r>
              <a:rPr lang="it-IT" sz="1400" dirty="0"/>
              <a:t>, </a:t>
            </a:r>
            <a:r>
              <a:rPr lang="it-IT" sz="1400" b="1" dirty="0"/>
              <a:t>vulnerabilità agli attacchi informatici </a:t>
            </a:r>
            <a:r>
              <a:rPr lang="it-IT" sz="1400" dirty="0"/>
              <a:t>e </a:t>
            </a:r>
            <a:r>
              <a:rPr lang="it-IT" sz="1400" b="1" dirty="0"/>
              <a:t>difficoltà di accesso ai dati </a:t>
            </a:r>
            <a:r>
              <a:rPr lang="it-IT" sz="1400" dirty="0"/>
              <a:t>in caso di guasti.</a:t>
            </a:r>
            <a:endParaRPr lang="en-US" sz="1400" dirty="0"/>
          </a:p>
        </p:txBody>
      </p:sp>
      <p:sp>
        <p:nvSpPr>
          <p:cNvPr id="3" name="Google Shape;771;p95">
            <a:extLst>
              <a:ext uri="{FF2B5EF4-FFF2-40B4-BE49-F238E27FC236}">
                <a16:creationId xmlns:a16="http://schemas.microsoft.com/office/drawing/2014/main" id="{F451A9A3-E40D-A71A-6CDB-01157CAED78E}"/>
              </a:ext>
            </a:extLst>
          </p:cNvPr>
          <p:cNvSpPr txBox="1">
            <a:spLocks/>
          </p:cNvSpPr>
          <p:nvPr/>
        </p:nvSpPr>
        <p:spPr>
          <a:xfrm flipH="1">
            <a:off x="-4069800" y="1284237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Contesto</a:t>
            </a:r>
          </a:p>
          <a:p>
            <a:pPr algn="ctr"/>
            <a:endParaRPr lang="it-IT" dirty="0"/>
          </a:p>
        </p:txBody>
      </p:sp>
      <p:sp>
        <p:nvSpPr>
          <p:cNvPr id="6" name="Google Shape;772;p95">
            <a:extLst>
              <a:ext uri="{FF2B5EF4-FFF2-40B4-BE49-F238E27FC236}">
                <a16:creationId xmlns:a16="http://schemas.microsoft.com/office/drawing/2014/main" id="{E4CBFA10-009B-926B-5928-C2EBFBF7F8ED}"/>
              </a:ext>
            </a:extLst>
          </p:cNvPr>
          <p:cNvSpPr txBox="1">
            <a:spLocks/>
          </p:cNvSpPr>
          <p:nvPr/>
        </p:nvSpPr>
        <p:spPr>
          <a:xfrm>
            <a:off x="9144000" y="2273703"/>
            <a:ext cx="4572000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Rischio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falsificazioni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abusi</a:t>
            </a:r>
            <a:r>
              <a:rPr lang="en-US" sz="1400" dirty="0">
                <a:solidFill>
                  <a:schemeClr val="bg1"/>
                </a:solidFill>
              </a:rPr>
              <a:t>: Le </a:t>
            </a:r>
            <a:r>
              <a:rPr lang="en-US" sz="1400" dirty="0" err="1">
                <a:solidFill>
                  <a:schemeClr val="bg1"/>
                </a:solidFill>
              </a:rPr>
              <a:t>prescrizioni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alterate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riutilizzate</a:t>
            </a:r>
            <a:r>
              <a:rPr lang="en-US" sz="1400" dirty="0">
                <a:solidFill>
                  <a:schemeClr val="bg1"/>
                </a:solidFill>
              </a:rPr>
              <a:t> senza </a:t>
            </a:r>
            <a:r>
              <a:rPr lang="en-US" sz="1400" dirty="0" err="1">
                <a:solidFill>
                  <a:schemeClr val="bg1"/>
                </a:solidFill>
              </a:rPr>
              <a:t>controllo</a:t>
            </a:r>
            <a:r>
              <a:rPr lang="en-US" sz="1400" dirty="0">
                <a:solidFill>
                  <a:schemeClr val="bg1"/>
                </a:solidFill>
              </a:rPr>
              <a:t> immediate;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lenta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complessa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Farmacisti</a:t>
            </a:r>
            <a:r>
              <a:rPr lang="en-US" sz="1400" dirty="0">
                <a:solidFill>
                  <a:schemeClr val="bg1"/>
                </a:solidFill>
              </a:rPr>
              <a:t> e Medici </a:t>
            </a:r>
            <a:r>
              <a:rPr lang="en-US" sz="1400" dirty="0" err="1">
                <a:solidFill>
                  <a:schemeClr val="bg1"/>
                </a:solidFill>
              </a:rPr>
              <a:t>devono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interfacciarsi</a:t>
            </a:r>
            <a:r>
              <a:rPr lang="en-US" sz="1400" dirty="0">
                <a:solidFill>
                  <a:schemeClr val="bg1"/>
                </a:solidFill>
              </a:rPr>
              <a:t> con </a:t>
            </a:r>
            <a:r>
              <a:rPr lang="en-US" sz="1400" dirty="0" err="1">
                <a:solidFill>
                  <a:schemeClr val="bg1"/>
                </a:solidFill>
              </a:rPr>
              <a:t>sistemi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spesso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richiedono</a:t>
            </a:r>
            <a:r>
              <a:rPr lang="en-US" sz="1400" dirty="0">
                <a:solidFill>
                  <a:schemeClr val="bg1"/>
                </a:solidFill>
              </a:rPr>
              <a:t> tempi di </a:t>
            </a:r>
            <a:r>
              <a:rPr lang="en-US" sz="1400" dirty="0" err="1">
                <a:solidFill>
                  <a:schemeClr val="bg1"/>
                </a:solidFill>
              </a:rPr>
              <a:t>risposta</a:t>
            </a:r>
            <a:r>
              <a:rPr lang="en-US" sz="1400" dirty="0">
                <a:solidFill>
                  <a:schemeClr val="bg1"/>
                </a:solidFill>
              </a:rPr>
              <a:t> elevate;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Mancanza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trasparenza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sicurezza</a:t>
            </a:r>
            <a:r>
              <a:rPr lang="en-US" sz="1400" dirty="0">
                <a:solidFill>
                  <a:schemeClr val="bg1"/>
                </a:solidFill>
              </a:rPr>
              <a:t>: I database </a:t>
            </a:r>
            <a:r>
              <a:rPr lang="en-US" sz="1400" dirty="0" err="1">
                <a:solidFill>
                  <a:schemeClr val="bg1"/>
                </a:solidFill>
              </a:rPr>
              <a:t>centralizzati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compromessi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soggetti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errori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portano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perdita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dati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pPr marL="342900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Google Shape;771;p95">
            <a:extLst>
              <a:ext uri="{FF2B5EF4-FFF2-40B4-BE49-F238E27FC236}">
                <a16:creationId xmlns:a16="http://schemas.microsoft.com/office/drawing/2014/main" id="{0ED94791-C8BD-9382-4FC9-24A1EB660661}"/>
              </a:ext>
            </a:extLst>
          </p:cNvPr>
          <p:cNvSpPr txBox="1">
            <a:spLocks/>
          </p:cNvSpPr>
          <p:nvPr/>
        </p:nvSpPr>
        <p:spPr>
          <a:xfrm flipH="1">
            <a:off x="10062755" y="1359364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Problemi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1236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0DE3AFAE-55B2-3BF4-1DB9-BA25D82B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>
            <a:extLst>
              <a:ext uri="{FF2B5EF4-FFF2-40B4-BE49-F238E27FC236}">
                <a16:creationId xmlns:a16="http://schemas.microsoft.com/office/drawing/2014/main" id="{26D43DEC-ACF1-367A-8BC7-9FCFD19C8D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01 - Perché </a:t>
            </a:r>
            <a:r>
              <a:rPr lang="it-IT" dirty="0" err="1"/>
              <a:t>MediChain</a:t>
            </a:r>
            <a:r>
              <a:rPr lang="it-IT" dirty="0"/>
              <a:t>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771;p95">
            <a:extLst>
              <a:ext uri="{FF2B5EF4-FFF2-40B4-BE49-F238E27FC236}">
                <a16:creationId xmlns:a16="http://schemas.microsoft.com/office/drawing/2014/main" id="{2FF49034-C646-13A0-9D07-29176335B51C}"/>
              </a:ext>
            </a:extLst>
          </p:cNvPr>
          <p:cNvSpPr txBox="1">
            <a:spLocks/>
          </p:cNvSpPr>
          <p:nvPr/>
        </p:nvSpPr>
        <p:spPr>
          <a:xfrm flipH="1">
            <a:off x="502200" y="1284237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Contesto</a:t>
            </a:r>
          </a:p>
          <a:p>
            <a:pPr algn="ctr"/>
            <a:endParaRPr lang="it-IT" dirty="0"/>
          </a:p>
        </p:txBody>
      </p:sp>
      <p:sp>
        <p:nvSpPr>
          <p:cNvPr id="6" name="Google Shape;772;p95">
            <a:extLst>
              <a:ext uri="{FF2B5EF4-FFF2-40B4-BE49-F238E27FC236}">
                <a16:creationId xmlns:a16="http://schemas.microsoft.com/office/drawing/2014/main" id="{BF8E6929-6F25-7B5C-A5AC-78A1541887AA}"/>
              </a:ext>
            </a:extLst>
          </p:cNvPr>
          <p:cNvSpPr txBox="1">
            <a:spLocks/>
          </p:cNvSpPr>
          <p:nvPr/>
        </p:nvSpPr>
        <p:spPr>
          <a:xfrm>
            <a:off x="9144000" y="2273703"/>
            <a:ext cx="4135115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Rischio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falsificazioni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abusi</a:t>
            </a:r>
            <a:r>
              <a:rPr lang="en-US" sz="1400" dirty="0">
                <a:solidFill>
                  <a:schemeClr val="bg1"/>
                </a:solidFill>
              </a:rPr>
              <a:t>: Le </a:t>
            </a:r>
            <a:r>
              <a:rPr lang="en-US" sz="1400" dirty="0" err="1">
                <a:solidFill>
                  <a:schemeClr val="bg1"/>
                </a:solidFill>
              </a:rPr>
              <a:t>prescrizioni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alterate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riutilizzate</a:t>
            </a:r>
            <a:r>
              <a:rPr lang="en-US" sz="1400" dirty="0">
                <a:solidFill>
                  <a:schemeClr val="bg1"/>
                </a:solidFill>
              </a:rPr>
              <a:t> senza </a:t>
            </a:r>
            <a:r>
              <a:rPr lang="en-US" sz="1400" dirty="0" err="1">
                <a:solidFill>
                  <a:schemeClr val="bg1"/>
                </a:solidFill>
              </a:rPr>
              <a:t>controllo</a:t>
            </a:r>
            <a:r>
              <a:rPr lang="en-US" sz="1400" dirty="0">
                <a:solidFill>
                  <a:schemeClr val="bg1"/>
                </a:solidFill>
              </a:rPr>
              <a:t> immediate;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lenta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complessa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Farmacisti</a:t>
            </a:r>
            <a:r>
              <a:rPr lang="en-US" sz="1400" dirty="0">
                <a:solidFill>
                  <a:schemeClr val="bg1"/>
                </a:solidFill>
              </a:rPr>
              <a:t> e Medici </a:t>
            </a:r>
            <a:r>
              <a:rPr lang="en-US" sz="1400" dirty="0" err="1">
                <a:solidFill>
                  <a:schemeClr val="bg1"/>
                </a:solidFill>
              </a:rPr>
              <a:t>devono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interfacciarsi</a:t>
            </a:r>
            <a:r>
              <a:rPr lang="en-US" sz="1400" dirty="0">
                <a:solidFill>
                  <a:schemeClr val="bg1"/>
                </a:solidFill>
              </a:rPr>
              <a:t> con </a:t>
            </a:r>
            <a:r>
              <a:rPr lang="en-US" sz="1400" dirty="0" err="1">
                <a:solidFill>
                  <a:schemeClr val="bg1"/>
                </a:solidFill>
              </a:rPr>
              <a:t>sistemi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spesso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richiedono</a:t>
            </a:r>
            <a:r>
              <a:rPr lang="en-US" sz="1400" dirty="0">
                <a:solidFill>
                  <a:schemeClr val="bg1"/>
                </a:solidFill>
              </a:rPr>
              <a:t> tempi di </a:t>
            </a:r>
            <a:r>
              <a:rPr lang="en-US" sz="1400" dirty="0" err="1">
                <a:solidFill>
                  <a:schemeClr val="bg1"/>
                </a:solidFill>
              </a:rPr>
              <a:t>risposta</a:t>
            </a:r>
            <a:r>
              <a:rPr lang="en-US" sz="1400" dirty="0">
                <a:solidFill>
                  <a:schemeClr val="bg1"/>
                </a:solidFill>
              </a:rPr>
              <a:t> elevate;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Mancanza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trasparenza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sicurezza</a:t>
            </a:r>
            <a:r>
              <a:rPr lang="en-US" sz="1400" dirty="0">
                <a:solidFill>
                  <a:schemeClr val="bg1"/>
                </a:solidFill>
              </a:rPr>
              <a:t>: I database </a:t>
            </a:r>
            <a:r>
              <a:rPr lang="en-US" sz="1400" dirty="0" err="1">
                <a:solidFill>
                  <a:schemeClr val="bg1"/>
                </a:solidFill>
              </a:rPr>
              <a:t>centralizzati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compromessi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soggetti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errori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portano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perdita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dati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pPr marL="342900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Google Shape;771;p95">
            <a:extLst>
              <a:ext uri="{FF2B5EF4-FFF2-40B4-BE49-F238E27FC236}">
                <a16:creationId xmlns:a16="http://schemas.microsoft.com/office/drawing/2014/main" id="{B9FBE57F-1B30-F1DF-F4C5-87CCADBA5791}"/>
              </a:ext>
            </a:extLst>
          </p:cNvPr>
          <p:cNvSpPr txBox="1">
            <a:spLocks/>
          </p:cNvSpPr>
          <p:nvPr/>
        </p:nvSpPr>
        <p:spPr>
          <a:xfrm flipH="1">
            <a:off x="10062755" y="1359364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Problemi</a:t>
            </a:r>
          </a:p>
          <a:p>
            <a:pPr algn="ctr"/>
            <a:endParaRPr lang="it-IT" dirty="0"/>
          </a:p>
        </p:txBody>
      </p:sp>
      <p:sp>
        <p:nvSpPr>
          <p:cNvPr id="4" name="Google Shape;772;p95">
            <a:extLst>
              <a:ext uri="{FF2B5EF4-FFF2-40B4-BE49-F238E27FC236}">
                <a16:creationId xmlns:a16="http://schemas.microsoft.com/office/drawing/2014/main" id="{5CF2A245-04F0-6549-4807-EA4DD2DA97A5}"/>
              </a:ext>
            </a:extLst>
          </p:cNvPr>
          <p:cNvSpPr txBox="1">
            <a:spLocks/>
          </p:cNvSpPr>
          <p:nvPr/>
        </p:nvSpPr>
        <p:spPr>
          <a:xfrm>
            <a:off x="213360" y="1850659"/>
            <a:ext cx="4358640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Livvic"/>
              <a:buNone/>
            </a:pPr>
            <a:r>
              <a:rPr lang="it-IT" sz="1400" dirty="0"/>
              <a:t>Attualmente, la gestione delle prescrizioni mediche è basata su sistemi </a:t>
            </a:r>
            <a:r>
              <a:rPr lang="it-IT" sz="1400" b="1" dirty="0"/>
              <a:t>centralizzati</a:t>
            </a:r>
            <a:r>
              <a:rPr lang="it-IT" sz="1400" dirty="0"/>
              <a:t>, spesso governativi o di provider privati. Questi sistemi, pur digitalizzando il processo, presentano limiti strutturali come la </a:t>
            </a:r>
            <a:r>
              <a:rPr lang="it-IT" sz="1400" b="1" dirty="0"/>
              <a:t>dipendenza da database centralizzati</a:t>
            </a:r>
            <a:r>
              <a:rPr lang="it-IT" sz="1400" dirty="0"/>
              <a:t>, </a:t>
            </a:r>
            <a:r>
              <a:rPr lang="it-IT" sz="1400" b="1" dirty="0"/>
              <a:t>vulnerabilità agli attacchi informatici </a:t>
            </a:r>
            <a:r>
              <a:rPr lang="it-IT" sz="1400" dirty="0"/>
              <a:t>e </a:t>
            </a:r>
            <a:r>
              <a:rPr lang="it-IT" sz="1400" b="1" dirty="0"/>
              <a:t>difficoltà di accesso ai dati </a:t>
            </a:r>
            <a:r>
              <a:rPr lang="it-IT" sz="1400" dirty="0"/>
              <a:t>in caso di guasti.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7512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18155D01-6B47-5C9A-82DD-9E2251DF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>
            <a:extLst>
              <a:ext uri="{FF2B5EF4-FFF2-40B4-BE49-F238E27FC236}">
                <a16:creationId xmlns:a16="http://schemas.microsoft.com/office/drawing/2014/main" id="{E32C8D51-B000-4D1F-6F79-4C7BD7C57B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01 - Perché </a:t>
            </a:r>
            <a:r>
              <a:rPr lang="it-IT" dirty="0" err="1"/>
              <a:t>MediChain</a:t>
            </a:r>
            <a:r>
              <a:rPr lang="it-IT" dirty="0"/>
              <a:t>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771;p95">
            <a:extLst>
              <a:ext uri="{FF2B5EF4-FFF2-40B4-BE49-F238E27FC236}">
                <a16:creationId xmlns:a16="http://schemas.microsoft.com/office/drawing/2014/main" id="{5CDCD711-7968-CEB4-33C6-09ED70D33099}"/>
              </a:ext>
            </a:extLst>
          </p:cNvPr>
          <p:cNvSpPr txBox="1">
            <a:spLocks/>
          </p:cNvSpPr>
          <p:nvPr/>
        </p:nvSpPr>
        <p:spPr>
          <a:xfrm flipH="1">
            <a:off x="502201" y="1284681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Contesto</a:t>
            </a:r>
          </a:p>
          <a:p>
            <a:pPr algn="ctr"/>
            <a:endParaRPr lang="it-IT" dirty="0"/>
          </a:p>
        </p:txBody>
      </p:sp>
      <p:sp>
        <p:nvSpPr>
          <p:cNvPr id="6" name="Google Shape;772;p95">
            <a:extLst>
              <a:ext uri="{FF2B5EF4-FFF2-40B4-BE49-F238E27FC236}">
                <a16:creationId xmlns:a16="http://schemas.microsoft.com/office/drawing/2014/main" id="{645A14BF-3CB4-8B3E-FBBB-BC01226595AC}"/>
              </a:ext>
            </a:extLst>
          </p:cNvPr>
          <p:cNvSpPr txBox="1">
            <a:spLocks/>
          </p:cNvSpPr>
          <p:nvPr/>
        </p:nvSpPr>
        <p:spPr>
          <a:xfrm>
            <a:off x="4761676" y="2273703"/>
            <a:ext cx="4077524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Rischio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falsificazioni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abusi</a:t>
            </a:r>
            <a:r>
              <a:rPr lang="en-US" sz="1400" dirty="0">
                <a:solidFill>
                  <a:schemeClr val="bg1"/>
                </a:solidFill>
              </a:rPr>
              <a:t>: Le </a:t>
            </a:r>
            <a:r>
              <a:rPr lang="en-US" sz="1400" dirty="0" err="1">
                <a:solidFill>
                  <a:schemeClr val="bg1"/>
                </a:solidFill>
              </a:rPr>
              <a:t>prescrizioni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alterate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riutilizzate</a:t>
            </a:r>
            <a:r>
              <a:rPr lang="en-US" sz="1400" dirty="0">
                <a:solidFill>
                  <a:schemeClr val="bg1"/>
                </a:solidFill>
              </a:rPr>
              <a:t> senza </a:t>
            </a:r>
            <a:r>
              <a:rPr lang="en-US" sz="1400" dirty="0" err="1">
                <a:solidFill>
                  <a:schemeClr val="bg1"/>
                </a:solidFill>
              </a:rPr>
              <a:t>controllo</a:t>
            </a:r>
            <a:r>
              <a:rPr lang="en-US" sz="1400" dirty="0">
                <a:solidFill>
                  <a:schemeClr val="bg1"/>
                </a:solidFill>
              </a:rPr>
              <a:t> immediate;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lenta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complessa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Farmacisti</a:t>
            </a:r>
            <a:r>
              <a:rPr lang="en-US" sz="1400" dirty="0">
                <a:solidFill>
                  <a:schemeClr val="bg1"/>
                </a:solidFill>
              </a:rPr>
              <a:t> e Medici </a:t>
            </a:r>
            <a:r>
              <a:rPr lang="en-US" sz="1400" dirty="0" err="1">
                <a:solidFill>
                  <a:schemeClr val="bg1"/>
                </a:solidFill>
              </a:rPr>
              <a:t>devono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interfacciarsi</a:t>
            </a:r>
            <a:r>
              <a:rPr lang="en-US" sz="1400" dirty="0">
                <a:solidFill>
                  <a:schemeClr val="bg1"/>
                </a:solidFill>
              </a:rPr>
              <a:t> con </a:t>
            </a:r>
            <a:r>
              <a:rPr lang="en-US" sz="1400" dirty="0" err="1">
                <a:solidFill>
                  <a:schemeClr val="bg1"/>
                </a:solidFill>
              </a:rPr>
              <a:t>sistemi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spesso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richiedono</a:t>
            </a:r>
            <a:r>
              <a:rPr lang="en-US" sz="1400" dirty="0">
                <a:solidFill>
                  <a:schemeClr val="bg1"/>
                </a:solidFill>
              </a:rPr>
              <a:t> tempi di </a:t>
            </a:r>
            <a:r>
              <a:rPr lang="en-US" sz="1400" dirty="0" err="1">
                <a:solidFill>
                  <a:schemeClr val="bg1"/>
                </a:solidFill>
              </a:rPr>
              <a:t>risposta</a:t>
            </a:r>
            <a:r>
              <a:rPr lang="en-US" sz="1400" dirty="0">
                <a:solidFill>
                  <a:schemeClr val="bg1"/>
                </a:solidFill>
              </a:rPr>
              <a:t> elevate;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Mancanza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trasparenza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sicurezza</a:t>
            </a:r>
            <a:r>
              <a:rPr lang="en-US" sz="1400" dirty="0">
                <a:solidFill>
                  <a:schemeClr val="bg1"/>
                </a:solidFill>
              </a:rPr>
              <a:t>: I database </a:t>
            </a:r>
            <a:r>
              <a:rPr lang="en-US" sz="1400" dirty="0" err="1">
                <a:solidFill>
                  <a:schemeClr val="bg1"/>
                </a:solidFill>
              </a:rPr>
              <a:t>centralizzati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compromessi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soggetti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errori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portano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perdita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dati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pPr marL="342900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Google Shape;771;p95">
            <a:extLst>
              <a:ext uri="{FF2B5EF4-FFF2-40B4-BE49-F238E27FC236}">
                <a16:creationId xmlns:a16="http://schemas.microsoft.com/office/drawing/2014/main" id="{AEAEAD40-4B7E-4FFC-BD3C-A7E2B38B3B68}"/>
              </a:ext>
            </a:extLst>
          </p:cNvPr>
          <p:cNvSpPr txBox="1">
            <a:spLocks/>
          </p:cNvSpPr>
          <p:nvPr/>
        </p:nvSpPr>
        <p:spPr>
          <a:xfrm flipH="1">
            <a:off x="5425440" y="1359364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Problemi</a:t>
            </a:r>
          </a:p>
          <a:p>
            <a:pPr algn="ctr"/>
            <a:endParaRPr lang="it-IT" dirty="0"/>
          </a:p>
        </p:txBody>
      </p:sp>
      <p:sp>
        <p:nvSpPr>
          <p:cNvPr id="4" name="Google Shape;772;p95">
            <a:extLst>
              <a:ext uri="{FF2B5EF4-FFF2-40B4-BE49-F238E27FC236}">
                <a16:creationId xmlns:a16="http://schemas.microsoft.com/office/drawing/2014/main" id="{1FC90F30-0787-11E0-1240-06A988237429}"/>
              </a:ext>
            </a:extLst>
          </p:cNvPr>
          <p:cNvSpPr txBox="1">
            <a:spLocks/>
          </p:cNvSpPr>
          <p:nvPr/>
        </p:nvSpPr>
        <p:spPr>
          <a:xfrm>
            <a:off x="213360" y="1850659"/>
            <a:ext cx="4358640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Livvic"/>
              <a:buNone/>
            </a:pPr>
            <a:r>
              <a:rPr lang="it-IT" sz="1400" dirty="0"/>
              <a:t>Attualmente, la gestione delle prescrizioni mediche è basata su sistemi </a:t>
            </a:r>
            <a:r>
              <a:rPr lang="it-IT" sz="1400" b="1" dirty="0"/>
              <a:t>centralizzati</a:t>
            </a:r>
            <a:r>
              <a:rPr lang="it-IT" sz="1400" dirty="0"/>
              <a:t>, spesso governativi o di provider privati. Questi sistemi, pur digitalizzando il processo, presentano limiti strutturali come la </a:t>
            </a:r>
            <a:r>
              <a:rPr lang="it-IT" sz="1400" b="1" dirty="0"/>
              <a:t>dipendenza da database centralizzati</a:t>
            </a:r>
            <a:r>
              <a:rPr lang="it-IT" sz="1400" dirty="0"/>
              <a:t>, </a:t>
            </a:r>
            <a:r>
              <a:rPr lang="it-IT" sz="1400" b="1" dirty="0"/>
              <a:t>vulnerabilità agli attacchi informatici </a:t>
            </a:r>
            <a:r>
              <a:rPr lang="it-IT" sz="1400" dirty="0"/>
              <a:t>e </a:t>
            </a:r>
            <a:r>
              <a:rPr lang="it-IT" sz="1400" b="1" dirty="0"/>
              <a:t>difficoltà di accesso ai dati </a:t>
            </a:r>
            <a:r>
              <a:rPr lang="it-IT" sz="1400" dirty="0"/>
              <a:t>in caso di guasti.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7773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F1FAC733-26F3-F379-924B-1E38A4E2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9B803CB5-D21B-1AF8-D750-053B63A9774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MediChain</a:t>
            </a:r>
            <a:r>
              <a:rPr lang="it-IT" dirty="0"/>
              <a:t> – Soluzione Proposta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26989DE0-1545-88A7-0556-1C1133BFCB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8522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AFC7257C-8450-43F1-54A6-EE4A304F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>
            <a:extLst>
              <a:ext uri="{FF2B5EF4-FFF2-40B4-BE49-F238E27FC236}">
                <a16:creationId xmlns:a16="http://schemas.microsoft.com/office/drawing/2014/main" id="{E15E1A51-4A4D-4756-9E1E-C11E20351E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02 - </a:t>
            </a:r>
            <a:r>
              <a:rPr lang="it-IT" dirty="0" err="1"/>
              <a:t>MediChain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772;p95">
            <a:extLst>
              <a:ext uri="{FF2B5EF4-FFF2-40B4-BE49-F238E27FC236}">
                <a16:creationId xmlns:a16="http://schemas.microsoft.com/office/drawing/2014/main" id="{E5BAE6CE-BBAC-606C-BDE7-9CB3AA58B82F}"/>
              </a:ext>
            </a:extLst>
          </p:cNvPr>
          <p:cNvSpPr txBox="1">
            <a:spLocks/>
          </p:cNvSpPr>
          <p:nvPr/>
        </p:nvSpPr>
        <p:spPr>
          <a:xfrm>
            <a:off x="1414944" y="1256638"/>
            <a:ext cx="6314112" cy="263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Livvic"/>
              <a:buNone/>
            </a:pPr>
            <a:r>
              <a:rPr lang="it-IT" sz="2000" dirty="0" err="1"/>
              <a:t>MediChain</a:t>
            </a:r>
            <a:r>
              <a:rPr lang="it-IT" sz="2000" dirty="0"/>
              <a:t> è una piattaforma </a:t>
            </a:r>
            <a:r>
              <a:rPr lang="it-IT" sz="2000" b="1" dirty="0"/>
              <a:t>decentralizzata</a:t>
            </a:r>
            <a:r>
              <a:rPr lang="it-IT" sz="2000" dirty="0"/>
              <a:t> che utilizza la blockchain </a:t>
            </a:r>
            <a:r>
              <a:rPr lang="it-IT" sz="2000" b="1" dirty="0" err="1"/>
              <a:t>Hyperledger</a:t>
            </a:r>
            <a:r>
              <a:rPr lang="it-IT" sz="2000" b="1" dirty="0"/>
              <a:t> Fabric</a:t>
            </a:r>
            <a:r>
              <a:rPr lang="it-IT" sz="2000" dirty="0"/>
              <a:t> e </a:t>
            </a:r>
            <a:r>
              <a:rPr lang="it-IT" sz="2000" b="1" dirty="0"/>
              <a:t>IPFS </a:t>
            </a:r>
            <a:r>
              <a:rPr lang="it-IT" sz="2000" dirty="0"/>
              <a:t>per garantire una gestione sicura, trasparente e immutabile delle prescrizioni mediche. Il sistema elimina la necessità di </a:t>
            </a:r>
            <a:r>
              <a:rPr lang="it-IT" sz="2000" b="1" dirty="0"/>
              <a:t>intermediari</a:t>
            </a:r>
            <a:r>
              <a:rPr lang="it-IT" sz="2000" dirty="0"/>
              <a:t>, offrendo un metodo affidabile per l’emissione, l’archiviazione e la verifica delle ricette.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0181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Microsoft Office PowerPoint</Application>
  <PresentationFormat>Presentazione su schermo (16:9)</PresentationFormat>
  <Paragraphs>125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Fira Sans Extra Condensed Medium</vt:lpstr>
      <vt:lpstr>Squada One</vt:lpstr>
      <vt:lpstr>Roboto Condensed Light</vt:lpstr>
      <vt:lpstr>Livvic</vt:lpstr>
      <vt:lpstr>Tech Startup XL by Slidesgo</vt:lpstr>
      <vt:lpstr>MediChain</vt:lpstr>
      <vt:lpstr>MediChain</vt:lpstr>
      <vt:lpstr>Soluzione Proposta</vt:lpstr>
      <vt:lpstr>Contesto e Problema </vt:lpstr>
      <vt:lpstr>01 - Perché MediChain? </vt:lpstr>
      <vt:lpstr>01 - Perché MediChain? </vt:lpstr>
      <vt:lpstr>01 - Perché MediChain? </vt:lpstr>
      <vt:lpstr>MediChain – Soluzione Proposta </vt:lpstr>
      <vt:lpstr>02 - MediChain </vt:lpstr>
      <vt:lpstr>MEDICO</vt:lpstr>
      <vt:lpstr>MEDICO</vt:lpstr>
      <vt:lpstr>PAZIENTE</vt:lpstr>
      <vt:lpstr>FARMACISTA</vt:lpstr>
      <vt:lpstr>Sicurezza</vt:lpstr>
      <vt:lpstr>Tecnologie</vt:lpstr>
      <vt:lpstr>03 – TECNOLOGIE PRINCIPALI</vt:lpstr>
      <vt:lpstr>WorkFlow</vt:lpstr>
      <vt:lpstr>04 –WORKFLOW GENERALE</vt:lpstr>
      <vt:lpstr>04 – WORKFLOW MEDICO</vt:lpstr>
      <vt:lpstr>04 – WORKFLOW MEDICO</vt:lpstr>
      <vt:lpstr>04 – WORKFLOW MEDICO</vt:lpstr>
      <vt:lpstr>05 – WORKFLOW PAZIENTE</vt:lpstr>
      <vt:lpstr>05 – WORKFLOW PAZIENTE</vt:lpstr>
      <vt:lpstr>05 – WORKFLOW PAZIENTE</vt:lpstr>
      <vt:lpstr>05 – WORKFLOW PAZIENTE</vt:lpstr>
      <vt:lpstr>05 – WORKFLOW PAZIENTE</vt:lpstr>
      <vt:lpstr>05 – WORKFLOW FARMACISTA</vt:lpstr>
      <vt:lpstr>05 – WORKFLOW FARMACISTA</vt:lpstr>
      <vt:lpstr>CONCLUSIONE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EMANUELE IOVANE</cp:lastModifiedBy>
  <cp:revision>2</cp:revision>
  <dcterms:modified xsi:type="dcterms:W3CDTF">2025-02-08T17:34:25Z</dcterms:modified>
</cp:coreProperties>
</file>